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2" r:id="rId16"/>
  </p:sldIdLst>
  <p:sldSz cx="12192000" cy="6858000"/>
  <p:notesSz cx="6858000" cy="9144000"/>
  <p:embeddedFontLst>
    <p:embeddedFont>
      <p:font typeface="Open Sans" panose="020B0606030504020204" pitchFamily="34" charset="0"/>
      <p:regular r:id="rId18"/>
      <p:bold r:id="rId19"/>
      <p:italic r:id="rId20"/>
      <p:boldItalic r:id="rId21"/>
    </p:embeddedFont>
    <p:embeddedFont>
      <p:font typeface="Press Start 2P" panose="020B0604020202020204" charset="0"/>
      <p:regular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9A3155-020C-4B62-970B-1FB671EF7E11}" v="11" dt="2025-06-18T12:18:03.1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8" d="100"/>
          <a:sy n="38" d="100"/>
        </p:scale>
        <p:origin x="44"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5F9A3155-020C-4B62-970B-1FB671EF7E11}"/>
    <pc:docChg chg="undo redo custSel addSld delSld modSld sldOrd">
      <pc:chgData name="Constantinos Tsouris" userId="28c59844-dd9a-4e5b-b44b-35d2a831d198" providerId="ADAL" clId="{5F9A3155-020C-4B62-970B-1FB671EF7E11}" dt="2025-06-18T12:19:17.389" v="57" actId="403"/>
      <pc:docMkLst>
        <pc:docMk/>
      </pc:docMkLst>
      <pc:sldChg chg="add del">
        <pc:chgData name="Constantinos Tsouris" userId="28c59844-dd9a-4e5b-b44b-35d2a831d198" providerId="ADAL" clId="{5F9A3155-020C-4B62-970B-1FB671EF7E11}" dt="2025-06-18T12:15:47.673" v="36"/>
        <pc:sldMkLst>
          <pc:docMk/>
          <pc:sldMk cId="0" sldId="256"/>
        </pc:sldMkLst>
      </pc:sldChg>
      <pc:sldChg chg="addSp delSp modSp add del mod">
        <pc:chgData name="Constantinos Tsouris" userId="28c59844-dd9a-4e5b-b44b-35d2a831d198" providerId="ADAL" clId="{5F9A3155-020C-4B62-970B-1FB671EF7E11}" dt="2025-06-18T12:19:17.389" v="57" actId="403"/>
        <pc:sldMkLst>
          <pc:docMk/>
          <pc:sldMk cId="0" sldId="257"/>
        </pc:sldMkLst>
        <pc:spChg chg="add mod">
          <ac:chgData name="Constantinos Tsouris" userId="28c59844-dd9a-4e5b-b44b-35d2a831d198" providerId="ADAL" clId="{5F9A3155-020C-4B62-970B-1FB671EF7E11}" dt="2025-06-18T12:17:35.656" v="42"/>
          <ac:spMkLst>
            <pc:docMk/>
            <pc:sldMk cId="0" sldId="257"/>
            <ac:spMk id="3" creationId="{302458B1-A88A-4202-1B27-F92BF3BA9234}"/>
          </ac:spMkLst>
        </pc:spChg>
        <pc:spChg chg="add mod">
          <ac:chgData name="Constantinos Tsouris" userId="28c59844-dd9a-4e5b-b44b-35d2a831d198" providerId="ADAL" clId="{5F9A3155-020C-4B62-970B-1FB671EF7E11}" dt="2025-06-18T12:17:41.562" v="44"/>
          <ac:spMkLst>
            <pc:docMk/>
            <pc:sldMk cId="0" sldId="257"/>
            <ac:spMk id="5" creationId="{794A52C1-81ED-C8BB-4512-1D4E0492F0C9}"/>
          </ac:spMkLst>
        </pc:spChg>
        <pc:spChg chg="mod">
          <ac:chgData name="Constantinos Tsouris" userId="28c59844-dd9a-4e5b-b44b-35d2a831d198" providerId="ADAL" clId="{5F9A3155-020C-4B62-970B-1FB671EF7E11}" dt="2025-06-18T12:00:58.445" v="33" actId="1076"/>
          <ac:spMkLst>
            <pc:docMk/>
            <pc:sldMk cId="0" sldId="257"/>
            <ac:spMk id="92" creationId="{00000000-0000-0000-0000-000000000000}"/>
          </ac:spMkLst>
        </pc:spChg>
        <pc:spChg chg="mod topLvl">
          <ac:chgData name="Constantinos Tsouris" userId="28c59844-dd9a-4e5b-b44b-35d2a831d198" providerId="ADAL" clId="{5F9A3155-020C-4B62-970B-1FB671EF7E11}" dt="2025-06-18T12:18:05.308" v="47" actId="478"/>
          <ac:spMkLst>
            <pc:docMk/>
            <pc:sldMk cId="0" sldId="257"/>
            <ac:spMk id="123" creationId="{00000000-0000-0000-0000-000000000000}"/>
          </ac:spMkLst>
        </pc:spChg>
        <pc:spChg chg="add del mod topLvl">
          <ac:chgData name="Constantinos Tsouris" userId="28c59844-dd9a-4e5b-b44b-35d2a831d198" providerId="ADAL" clId="{5F9A3155-020C-4B62-970B-1FB671EF7E11}" dt="2025-06-18T12:19:17.389" v="57" actId="403"/>
          <ac:spMkLst>
            <pc:docMk/>
            <pc:sldMk cId="0" sldId="257"/>
            <ac:spMk id="124" creationId="{00000000-0000-0000-0000-000000000000}"/>
          </ac:spMkLst>
        </pc:spChg>
        <pc:grpChg chg="add del">
          <ac:chgData name="Constantinos Tsouris" userId="28c59844-dd9a-4e5b-b44b-35d2a831d198" providerId="ADAL" clId="{5F9A3155-020C-4B62-970B-1FB671EF7E11}" dt="2025-06-18T12:18:05.308" v="47" actId="478"/>
          <ac:grpSpMkLst>
            <pc:docMk/>
            <pc:sldMk cId="0" sldId="257"/>
            <ac:grpSpMk id="122" creationId="{00000000-0000-0000-0000-000000000000}"/>
          </ac:grpSpMkLst>
        </pc:grpChg>
        <pc:picChg chg="add">
          <ac:chgData name="Constantinos Tsouris" userId="28c59844-dd9a-4e5b-b44b-35d2a831d198" providerId="ADAL" clId="{5F9A3155-020C-4B62-970B-1FB671EF7E11}" dt="2025-06-18T12:17:38.226" v="43"/>
          <ac:picMkLst>
            <pc:docMk/>
            <pc:sldMk cId="0" sldId="257"/>
            <ac:picMk id="4" creationId="{377A1E49-79CD-C394-2D4F-4C1C61C29952}"/>
          </ac:picMkLst>
        </pc:picChg>
        <pc:picChg chg="add">
          <ac:chgData name="Constantinos Tsouris" userId="28c59844-dd9a-4e5b-b44b-35d2a831d198" providerId="ADAL" clId="{5F9A3155-020C-4B62-970B-1FB671EF7E11}" dt="2025-06-18T12:17:57.272" v="46"/>
          <ac:picMkLst>
            <pc:docMk/>
            <pc:sldMk cId="0" sldId="257"/>
            <ac:picMk id="6" creationId="{2A5DE349-F8F2-2267-CCBD-1CA730A55B3F}"/>
          </ac:picMkLst>
        </pc:picChg>
      </pc:sldChg>
      <pc:sldChg chg="add del">
        <pc:chgData name="Constantinos Tsouris" userId="28c59844-dd9a-4e5b-b44b-35d2a831d198" providerId="ADAL" clId="{5F9A3155-020C-4B62-970B-1FB671EF7E11}" dt="2025-06-18T12:15:47.673" v="36"/>
        <pc:sldMkLst>
          <pc:docMk/>
          <pc:sldMk cId="0" sldId="258"/>
        </pc:sldMkLst>
      </pc:sldChg>
      <pc:sldChg chg="ord">
        <pc:chgData name="Constantinos Tsouris" userId="28c59844-dd9a-4e5b-b44b-35d2a831d198" providerId="ADAL" clId="{5F9A3155-020C-4B62-970B-1FB671EF7E11}" dt="2025-06-18T12:15:50.509" v="38"/>
        <pc:sldMkLst>
          <pc:docMk/>
          <pc:sldMk cId="0" sldId="259"/>
        </pc:sldMkLst>
      </pc:sldChg>
      <pc:sldChg chg="del">
        <pc:chgData name="Constantinos Tsouris" userId="28c59844-dd9a-4e5b-b44b-35d2a831d198" providerId="ADAL" clId="{5F9A3155-020C-4B62-970B-1FB671EF7E11}" dt="2025-06-18T12:16:57.855" v="40" actId="47"/>
        <pc:sldMkLst>
          <pc:docMk/>
          <pc:sldMk cId="0" sldId="269"/>
        </pc:sldMkLst>
      </pc:sldChg>
      <pc:sldChg chg="add del">
        <pc:chgData name="Constantinos Tsouris" userId="28c59844-dd9a-4e5b-b44b-35d2a831d198" providerId="ADAL" clId="{5F9A3155-020C-4B62-970B-1FB671EF7E11}" dt="2025-06-18T12:19:07.616" v="55" actId="47"/>
        <pc:sldMkLst>
          <pc:docMk/>
          <pc:sldMk cId="0" sldId="270"/>
        </pc:sldMkLst>
      </pc:sldChg>
      <pc:sldChg chg="modSp add del mod">
        <pc:chgData name="Constantinos Tsouris" userId="28c59844-dd9a-4e5b-b44b-35d2a831d198" providerId="ADAL" clId="{5F9A3155-020C-4B62-970B-1FB671EF7E11}" dt="2025-06-18T12:16:54.953" v="39"/>
        <pc:sldMkLst>
          <pc:docMk/>
          <pc:sldMk cId="0" sldId="271"/>
        </pc:sldMkLst>
        <pc:spChg chg="mod">
          <ac:chgData name="Constantinos Tsouris" userId="28c59844-dd9a-4e5b-b44b-35d2a831d198" providerId="ADAL" clId="{5F9A3155-020C-4B62-970B-1FB671EF7E11}" dt="2025-06-18T11:57:00.010" v="27" actId="20577"/>
          <ac:spMkLst>
            <pc:docMk/>
            <pc:sldMk cId="0" sldId="271"/>
            <ac:spMk id="105" creationId="{00000000-0000-0000-0000-000000000000}"/>
          </ac:spMkLst>
        </pc:spChg>
      </pc:sldChg>
      <pc:sldChg chg="add del">
        <pc:chgData name="Constantinos Tsouris" userId="28c59844-dd9a-4e5b-b44b-35d2a831d198" providerId="ADAL" clId="{5F9A3155-020C-4B62-970B-1FB671EF7E11}" dt="2025-06-18T12:16:54.953" v="39"/>
        <pc:sldMkLst>
          <pc:docMk/>
          <pc:sldMk cId="0" sldId="272"/>
        </pc:sldMkLst>
      </pc:sldChg>
      <pc:sldChg chg="add del">
        <pc:chgData name="Constantinos Tsouris" userId="28c59844-dd9a-4e5b-b44b-35d2a831d198" providerId="ADAL" clId="{5F9A3155-020C-4B62-970B-1FB671EF7E11}" dt="2025-06-18T12:00:18.958" v="31" actId="47"/>
        <pc:sldMkLst>
          <pc:docMk/>
          <pc:sldMk cId="0" sldId="273"/>
        </pc:sldMkLst>
      </pc:sldChg>
      <pc:sldMasterChg chg="addSldLayout delSldLayout">
        <pc:chgData name="Constantinos Tsouris" userId="28c59844-dd9a-4e5b-b44b-35d2a831d198" providerId="ADAL" clId="{5F9A3155-020C-4B62-970B-1FB671EF7E11}" dt="2025-06-18T12:19:07.616" v="55" actId="47"/>
        <pc:sldMasterMkLst>
          <pc:docMk/>
          <pc:sldMasterMk cId="0" sldId="2147483648"/>
        </pc:sldMasterMkLst>
        <pc:sldLayoutChg chg="del">
          <pc:chgData name="Constantinos Tsouris" userId="28c59844-dd9a-4e5b-b44b-35d2a831d198" providerId="ADAL" clId="{5F9A3155-020C-4B62-970B-1FB671EF7E11}" dt="2025-06-18T12:05:06.860" v="34" actId="47"/>
          <pc:sldLayoutMkLst>
            <pc:docMk/>
            <pc:sldMasterMk cId="0" sldId="2147483648"/>
            <pc:sldLayoutMk cId="0" sldId="2147483649"/>
          </pc:sldLayoutMkLst>
        </pc:sldLayoutChg>
        <pc:sldLayoutChg chg="del">
          <pc:chgData name="Constantinos Tsouris" userId="28c59844-dd9a-4e5b-b44b-35d2a831d198" providerId="ADAL" clId="{5F9A3155-020C-4B62-970B-1FB671EF7E11}" dt="2025-06-18T12:15:41.689" v="35" actId="47"/>
          <pc:sldLayoutMkLst>
            <pc:docMk/>
            <pc:sldMasterMk cId="0" sldId="2147483648"/>
            <pc:sldLayoutMk cId="0" sldId="2147483650"/>
          </pc:sldLayoutMkLst>
        </pc:sldLayoutChg>
        <pc:sldLayoutChg chg="add del">
          <pc:chgData name="Constantinos Tsouris" userId="28c59844-dd9a-4e5b-b44b-35d2a831d198" providerId="ADAL" clId="{5F9A3155-020C-4B62-970B-1FB671EF7E11}" dt="2025-06-18T12:19:07.616" v="55" actId="47"/>
          <pc:sldLayoutMkLst>
            <pc:docMk/>
            <pc:sldMasterMk cId="0" sldId="2147483648"/>
            <pc:sldLayoutMk cId="0" sldId="2147483655"/>
          </pc:sldLayoutMkLst>
        </pc:sldLayoutChg>
        <pc:sldLayoutChg chg="del">
          <pc:chgData name="Constantinos Tsouris" userId="28c59844-dd9a-4e5b-b44b-35d2a831d198" providerId="ADAL" clId="{5F9A3155-020C-4B62-970B-1FB671EF7E11}" dt="2025-06-18T12:16:57.855" v="40" actId="47"/>
          <pc:sldLayoutMkLst>
            <pc:docMk/>
            <pc:sldMasterMk cId="0" sldId="2147483648"/>
            <pc:sldLayoutMk cId="0" sldId="2147483656"/>
          </pc:sldLayoutMkLst>
        </pc:sldLayoutChg>
        <pc:sldLayoutChg chg="del">
          <pc:chgData name="Constantinos Tsouris" userId="28c59844-dd9a-4e5b-b44b-35d2a831d198" providerId="ADAL" clId="{5F9A3155-020C-4B62-970B-1FB671EF7E11}" dt="2025-06-18T12:00:18.958" v="31" actId="47"/>
          <pc:sldLayoutMkLst>
            <pc:docMk/>
            <pc:sldMasterMk cId="0" sldId="2147483648"/>
            <pc:sldLayoutMk cId="771944619" sldId="214748365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2d3f02dfa91_0_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2d3f02dfa9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d3f02dfa91_0_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2d3f02dfa9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d3f02dfa91_0_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4: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62612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image" Target="../media/image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29.png"/><Relationship Id="rId7" Type="http://schemas.openxmlformats.org/officeDocument/2006/relationships/image" Target="../media/image22.png"/><Relationship Id="rId12"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2d3f02dfa91_0_2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Βασικές Αρχές Πρακτικών Βιώσιμου Τουρισμού</a:t>
            </a:r>
            <a:endParaRPr/>
          </a:p>
        </p:txBody>
      </p:sp>
      <p:sp>
        <p:nvSpPr>
          <p:cNvPr id="148" name="Google Shape;148;g2d3f02dfa91_0_28"/>
          <p:cNvSpPr txBox="1">
            <a:spLocks noGrp="1"/>
          </p:cNvSpPr>
          <p:nvPr>
            <p:ph type="body" idx="1"/>
          </p:nvPr>
        </p:nvSpPr>
        <p:spPr>
          <a:xfrm>
            <a:off x="97969" y="1462684"/>
            <a:ext cx="5910900" cy="5313600"/>
          </a:xfrm>
          <a:prstGeom prst="rect">
            <a:avLst/>
          </a:prstGeom>
          <a:noFill/>
          <a:ln>
            <a:noFill/>
          </a:ln>
        </p:spPr>
        <p:txBody>
          <a:bodyPr spcFirstLastPara="1" wrap="square" lIns="45700" tIns="45700" rIns="45700" bIns="45700" anchor="t" anchorCtr="0">
            <a:normAutofit/>
          </a:bodyPr>
          <a:lstStyle/>
          <a:p>
            <a:pPr marL="0" marR="0" lvl="0" indent="0" algn="l" rtl="0">
              <a:lnSpc>
                <a:spcPct val="115000"/>
              </a:lnSpc>
              <a:spcBef>
                <a:spcPts val="1200"/>
              </a:spcBef>
              <a:spcAft>
                <a:spcPts val="0"/>
              </a:spcAft>
              <a:buNone/>
            </a:pPr>
            <a:endParaRPr/>
          </a:p>
          <a:p>
            <a:pPr marL="457200" marR="0" lvl="0" indent="-298450" algn="l" rtl="0">
              <a:lnSpc>
                <a:spcPct val="115000"/>
              </a:lnSpc>
              <a:spcBef>
                <a:spcPts val="1200"/>
              </a:spcBef>
              <a:spcAft>
                <a:spcPts val="0"/>
              </a:spcAft>
              <a:buClr>
                <a:srgbClr val="2C2C2C"/>
              </a:buClr>
              <a:buSzPts val="1100"/>
              <a:buChar char="●"/>
            </a:pPr>
            <a:r>
              <a:rPr lang="el" b="1"/>
              <a:t>Δημιουργήστε θέσεις εργασίας</a:t>
            </a:r>
            <a:endParaRPr b="1"/>
          </a:p>
          <a:p>
            <a:pPr marL="0" marR="0" lvl="0" indent="0" algn="l" rtl="0">
              <a:lnSpc>
                <a:spcPct val="115000"/>
              </a:lnSpc>
              <a:spcBef>
                <a:spcPts val="1200"/>
              </a:spcBef>
              <a:spcAft>
                <a:spcPts val="0"/>
              </a:spcAft>
              <a:buNone/>
            </a:pPr>
            <a:r>
              <a:rPr lang="el"/>
              <a:t>Ανάπτυξη τουριστικών πρωτοβουλιών που παρέχουν απασχόληση στους τοπικούς κατοίκους με δίκαιους μισθούς και συνθήκες.</a:t>
            </a:r>
            <a:endParaRPr/>
          </a:p>
          <a:p>
            <a:pPr marL="457200" marR="0" lvl="0" indent="-298450" algn="l" rtl="0">
              <a:lnSpc>
                <a:spcPct val="115000"/>
              </a:lnSpc>
              <a:spcBef>
                <a:spcPts val="1200"/>
              </a:spcBef>
              <a:spcAft>
                <a:spcPts val="0"/>
              </a:spcAft>
              <a:buClr>
                <a:srgbClr val="2C2C2C"/>
              </a:buClr>
              <a:buSzPts val="1100"/>
              <a:buChar char="●"/>
            </a:pPr>
            <a:r>
              <a:rPr lang="el" b="1"/>
              <a:t>Επενδύστε στην Κοινοτική Ανάπτυξη</a:t>
            </a:r>
            <a:endParaRPr b="1"/>
          </a:p>
          <a:p>
            <a:pPr marL="0" marR="0" lvl="0" indent="0" algn="l" rtl="0">
              <a:lnSpc>
                <a:spcPct val="115000"/>
              </a:lnSpc>
              <a:spcBef>
                <a:spcPts val="1200"/>
              </a:spcBef>
              <a:spcAft>
                <a:spcPts val="0"/>
              </a:spcAft>
              <a:buNone/>
            </a:pPr>
            <a:r>
              <a:rPr lang="el"/>
              <a:t>Υποστήριξη έργων που βελτιώνουν τις τοπικές υποδομές, την εκπαίδευση και την υγειονομική περίθαλψη.</a:t>
            </a:r>
            <a:endParaRPr/>
          </a:p>
          <a:p>
            <a:pPr marL="457200" marR="0" lvl="0" indent="-298450" algn="l" rtl="0">
              <a:lnSpc>
                <a:spcPct val="115000"/>
              </a:lnSpc>
              <a:spcBef>
                <a:spcPts val="1200"/>
              </a:spcBef>
              <a:spcAft>
                <a:spcPts val="0"/>
              </a:spcAft>
              <a:buClr>
                <a:srgbClr val="2C2C2C"/>
              </a:buClr>
              <a:buSzPts val="1100"/>
              <a:buChar char="●"/>
            </a:pPr>
            <a:r>
              <a:rPr lang="el" b="1"/>
              <a:t>Προωθήστε τα τοπικά προϊόντα</a:t>
            </a:r>
            <a:endParaRPr b="1"/>
          </a:p>
          <a:p>
            <a:pPr marL="0" marR="0" lvl="0" indent="0" algn="l" rtl="0">
              <a:lnSpc>
                <a:spcPct val="115000"/>
              </a:lnSpc>
              <a:spcBef>
                <a:spcPts val="1200"/>
              </a:spcBef>
              <a:spcAft>
                <a:spcPts val="0"/>
              </a:spcAft>
              <a:buNone/>
            </a:pPr>
            <a:r>
              <a:rPr lang="el"/>
              <a:t>Ενθαρρύνετε τη χρήση τοπικών αγαθών και υπηρεσιών για να διασφαλίσετε ότι τα οικονομικά οφέλη θα παραμείνουν εντός της κοινότητας.</a:t>
            </a:r>
            <a:endParaRPr sz="1100">
              <a:solidFill>
                <a:srgbClr val="2C2C2C"/>
              </a:solidFill>
            </a:endParaRPr>
          </a:p>
          <a:p>
            <a:pPr marL="0" lvl="0" indent="0" algn="l" rtl="0">
              <a:lnSpc>
                <a:spcPct val="115000"/>
              </a:lnSpc>
              <a:spcBef>
                <a:spcPts val="1200"/>
              </a:spcBef>
              <a:spcAft>
                <a:spcPts val="0"/>
              </a:spcAft>
              <a:buNone/>
            </a:pPr>
            <a:endParaRPr/>
          </a:p>
          <a:p>
            <a:pPr marL="0" lvl="0" indent="0" algn="l" rtl="0">
              <a:lnSpc>
                <a:spcPct val="90000"/>
              </a:lnSpc>
              <a:spcBef>
                <a:spcPts val="1200"/>
              </a:spcBef>
              <a:spcAft>
                <a:spcPts val="0"/>
              </a:spcAft>
              <a:buClr>
                <a:srgbClr val="616161"/>
              </a:buClr>
              <a:buSzPts val="1800"/>
              <a:buFont typeface="Calibri"/>
              <a:buNone/>
            </a:pPr>
            <a:endParaRPr/>
          </a:p>
        </p:txBody>
      </p:sp>
      <p:sp>
        <p:nvSpPr>
          <p:cNvPr id="149" name="Google Shape;149;g2d3f02dfa91_0_28"/>
          <p:cNvSpPr txBox="1">
            <a:spLocks noGrp="1"/>
          </p:cNvSpPr>
          <p:nvPr>
            <p:ph type="body" idx="2"/>
          </p:nvPr>
        </p:nvSpPr>
        <p:spPr>
          <a:xfrm>
            <a:off x="97968" y="854670"/>
            <a:ext cx="11944500" cy="550800"/>
          </a:xfrm>
          <a:prstGeom prst="rect">
            <a:avLst/>
          </a:prstGeom>
          <a:noFill/>
          <a:ln>
            <a:noFill/>
          </a:ln>
        </p:spPr>
        <p:txBody>
          <a:bodyPr spcFirstLastPara="1" wrap="square" lIns="45700" tIns="45700" rIns="45700" bIns="45700" anchor="ctr" anchorCtr="0">
            <a:normAutofit/>
          </a:bodyPr>
          <a:lstStyle/>
          <a:p>
            <a:pPr marL="0" lvl="0" indent="0" algn="just" rtl="0">
              <a:lnSpc>
                <a:spcPct val="90000"/>
              </a:lnSpc>
              <a:spcBef>
                <a:spcPts val="0"/>
              </a:spcBef>
              <a:spcAft>
                <a:spcPts val="0"/>
              </a:spcAft>
              <a:buClr>
                <a:schemeClr val="accent6"/>
              </a:buClr>
              <a:buSzPts val="2400"/>
              <a:buFont typeface="Calibri"/>
              <a:buNone/>
            </a:pPr>
            <a:r>
              <a:rPr lang="el"/>
              <a:t>Αρχή 3 - Παροχή οικονομικών οφελών στους ντόπιους</a:t>
            </a:r>
            <a:endParaRPr/>
          </a:p>
        </p:txBody>
      </p:sp>
      <p:pic>
        <p:nvPicPr>
          <p:cNvPr id="150" name="Google Shape;150;g2d3f02dfa91_0_28"/>
          <p:cNvPicPr preferRelativeResize="0"/>
          <p:nvPr/>
        </p:nvPicPr>
        <p:blipFill>
          <a:blip r:embed="rId3">
            <a:alphaModFix/>
          </a:blip>
          <a:stretch>
            <a:fillRect/>
          </a:stretch>
        </p:blipFill>
        <p:spPr>
          <a:xfrm>
            <a:off x="6334850" y="1350000"/>
            <a:ext cx="5562600" cy="5257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2d3f02dfa91_0_39"/>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Βασικές Αρχές Πρακτικών Βιώσιμου Τουρισμού</a:t>
            </a:r>
            <a:endParaRPr/>
          </a:p>
        </p:txBody>
      </p:sp>
      <p:sp>
        <p:nvSpPr>
          <p:cNvPr id="156" name="Google Shape;156;g2d3f02dfa91_0_39"/>
          <p:cNvSpPr txBox="1">
            <a:spLocks noGrp="1"/>
          </p:cNvSpPr>
          <p:nvPr>
            <p:ph type="body" idx="1"/>
          </p:nvPr>
        </p:nvSpPr>
        <p:spPr>
          <a:xfrm>
            <a:off x="97969" y="1462684"/>
            <a:ext cx="5910900" cy="5313600"/>
          </a:xfrm>
          <a:prstGeom prst="rect">
            <a:avLst/>
          </a:prstGeom>
          <a:noFill/>
          <a:ln>
            <a:noFill/>
          </a:ln>
        </p:spPr>
        <p:txBody>
          <a:bodyPr spcFirstLastPara="1" wrap="square" lIns="45700" tIns="45700" rIns="45700" bIns="45700" anchor="t" anchorCtr="0">
            <a:normAutofit/>
          </a:bodyPr>
          <a:lstStyle/>
          <a:p>
            <a:pPr marL="0" marR="0" lvl="0" indent="0" algn="l" rtl="0">
              <a:lnSpc>
                <a:spcPct val="115000"/>
              </a:lnSpc>
              <a:spcBef>
                <a:spcPts val="1200"/>
              </a:spcBef>
              <a:spcAft>
                <a:spcPts val="0"/>
              </a:spcAft>
              <a:buNone/>
            </a:pPr>
            <a:endParaRPr/>
          </a:p>
          <a:p>
            <a:pPr marL="457200" marR="0" lvl="0" indent="-298450" algn="l" rtl="0">
              <a:lnSpc>
                <a:spcPct val="115000"/>
              </a:lnSpc>
              <a:spcBef>
                <a:spcPts val="1200"/>
              </a:spcBef>
              <a:spcAft>
                <a:spcPts val="0"/>
              </a:spcAft>
              <a:buClr>
                <a:srgbClr val="2C2C2C"/>
              </a:buClr>
              <a:buSzPts val="1100"/>
              <a:buChar char="●"/>
            </a:pPr>
            <a:r>
              <a:rPr lang="el" b="1"/>
              <a:t>Ενθαρρύνετε την υπεύθυνη συμπεριφορά</a:t>
            </a:r>
            <a:endParaRPr b="1"/>
          </a:p>
          <a:p>
            <a:pPr marL="0" lvl="0" indent="0" algn="l" rtl="0">
              <a:lnSpc>
                <a:spcPct val="115000"/>
              </a:lnSpc>
              <a:spcBef>
                <a:spcPts val="1200"/>
              </a:spcBef>
              <a:spcAft>
                <a:spcPts val="0"/>
              </a:spcAft>
              <a:buNone/>
            </a:pPr>
            <a:r>
              <a:rPr lang="el"/>
              <a:t>Εκπαιδεύστε τους τουρίστες σχετικά με τον σεβασμό στο τοπικό περιβάλλον και τον πολιτισμό. Παρέχετε κατευθυντήριες γραμμές για βιώσιμες ταξιδιωτικές πρακτικές.</a:t>
            </a:r>
            <a:endParaRPr/>
          </a:p>
          <a:p>
            <a:pPr marL="457200" lvl="0" indent="-298450" algn="l" rtl="0">
              <a:lnSpc>
                <a:spcPct val="115000"/>
              </a:lnSpc>
              <a:spcBef>
                <a:spcPts val="1200"/>
              </a:spcBef>
              <a:spcAft>
                <a:spcPts val="0"/>
              </a:spcAft>
              <a:buClr>
                <a:srgbClr val="2C2C2C"/>
              </a:buClr>
              <a:buSzPts val="1100"/>
              <a:buChar char="●"/>
            </a:pPr>
            <a:r>
              <a:rPr lang="el" b="1"/>
              <a:t>Προωθήστε Αυθεντικές Εμπειρίες</a:t>
            </a:r>
            <a:endParaRPr b="1"/>
          </a:p>
          <a:p>
            <a:pPr marL="0" lvl="0" indent="0" algn="l" rtl="0">
              <a:lnSpc>
                <a:spcPct val="115000"/>
              </a:lnSpc>
              <a:spcBef>
                <a:spcPts val="1200"/>
              </a:spcBef>
              <a:spcAft>
                <a:spcPts val="0"/>
              </a:spcAft>
              <a:buNone/>
            </a:pPr>
            <a:r>
              <a:rPr lang="el"/>
              <a:t>Προσφέρετε τουριστικές εμπειρίες που εστιάζουν σε γνήσιες πολιτιστικές και φυσικές αλληλεπιδράσεις.</a:t>
            </a:r>
            <a:endParaRPr/>
          </a:p>
          <a:p>
            <a:pPr marL="457200" lvl="0" indent="-298450" algn="l" rtl="0">
              <a:lnSpc>
                <a:spcPct val="115000"/>
              </a:lnSpc>
              <a:spcBef>
                <a:spcPts val="1200"/>
              </a:spcBef>
              <a:spcAft>
                <a:spcPts val="0"/>
              </a:spcAft>
              <a:buClr>
                <a:srgbClr val="2C2C2C"/>
              </a:buClr>
              <a:buSzPts val="1100"/>
              <a:buChar char="●"/>
            </a:pPr>
            <a:r>
              <a:rPr lang="el" b="1"/>
              <a:t>Εξασφαλίστε την προσβασιμότητα</a:t>
            </a:r>
            <a:endParaRPr b="1"/>
          </a:p>
          <a:p>
            <a:pPr marL="0" lvl="0" indent="0" algn="l" rtl="0">
              <a:lnSpc>
                <a:spcPct val="115000"/>
              </a:lnSpc>
              <a:spcBef>
                <a:spcPts val="1200"/>
              </a:spcBef>
              <a:spcAft>
                <a:spcPts val="0"/>
              </a:spcAft>
              <a:buNone/>
            </a:pPr>
            <a:r>
              <a:rPr lang="el"/>
              <a:t>Να γίνει ο τουρισμός προσβάσιμος σε όλους, συμπεριλαμβανομένων εκείνων με αναπηρίες και ποικίλες ανάγκες.</a:t>
            </a:r>
            <a:endParaRPr/>
          </a:p>
          <a:p>
            <a:pPr marL="0" lvl="0" indent="0" algn="l" rtl="0">
              <a:lnSpc>
                <a:spcPct val="115000"/>
              </a:lnSpc>
              <a:spcBef>
                <a:spcPts val="1200"/>
              </a:spcBef>
              <a:spcAft>
                <a:spcPts val="0"/>
              </a:spcAft>
              <a:buNone/>
            </a:pPr>
            <a:endParaRPr/>
          </a:p>
          <a:p>
            <a:pPr marL="0" lvl="0" indent="0" algn="l" rtl="0">
              <a:lnSpc>
                <a:spcPct val="90000"/>
              </a:lnSpc>
              <a:spcBef>
                <a:spcPts val="1200"/>
              </a:spcBef>
              <a:spcAft>
                <a:spcPts val="0"/>
              </a:spcAft>
              <a:buClr>
                <a:srgbClr val="616161"/>
              </a:buClr>
              <a:buSzPts val="1800"/>
              <a:buFont typeface="Calibri"/>
              <a:buNone/>
            </a:pPr>
            <a:endParaRPr/>
          </a:p>
        </p:txBody>
      </p:sp>
      <p:sp>
        <p:nvSpPr>
          <p:cNvPr id="157" name="Google Shape;157;g2d3f02dfa91_0_39"/>
          <p:cNvSpPr txBox="1">
            <a:spLocks noGrp="1"/>
          </p:cNvSpPr>
          <p:nvPr>
            <p:ph type="body" idx="2"/>
          </p:nvPr>
        </p:nvSpPr>
        <p:spPr>
          <a:xfrm>
            <a:off x="97968" y="854670"/>
            <a:ext cx="11944500" cy="550800"/>
          </a:xfrm>
          <a:prstGeom prst="rect">
            <a:avLst/>
          </a:prstGeom>
          <a:noFill/>
          <a:ln>
            <a:noFill/>
          </a:ln>
        </p:spPr>
        <p:txBody>
          <a:bodyPr spcFirstLastPara="1" wrap="square" lIns="45700" tIns="45700" rIns="45700" bIns="45700" anchor="ctr" anchorCtr="0">
            <a:normAutofit/>
          </a:bodyPr>
          <a:lstStyle/>
          <a:p>
            <a:pPr marL="0" lvl="0" indent="0" algn="just" rtl="0">
              <a:lnSpc>
                <a:spcPct val="90000"/>
              </a:lnSpc>
              <a:spcBef>
                <a:spcPts val="0"/>
              </a:spcBef>
              <a:spcAft>
                <a:spcPts val="0"/>
              </a:spcAft>
              <a:buClr>
                <a:schemeClr val="accent6"/>
              </a:buClr>
              <a:buSzPts val="2400"/>
              <a:buFont typeface="Calibri"/>
              <a:buNone/>
            </a:pPr>
            <a:r>
              <a:rPr lang="el"/>
              <a:t>Αρχή 4 - Υποστήριξη Βιώσιμων Εμπειριών Επισκεπτών</a:t>
            </a:r>
            <a:endParaRPr/>
          </a:p>
        </p:txBody>
      </p:sp>
      <p:pic>
        <p:nvPicPr>
          <p:cNvPr id="158" name="Google Shape;158;g2d3f02dfa91_0_39"/>
          <p:cNvPicPr preferRelativeResize="0"/>
          <p:nvPr/>
        </p:nvPicPr>
        <p:blipFill>
          <a:blip r:embed="rId3">
            <a:alphaModFix/>
          </a:blip>
          <a:stretch>
            <a:fillRect/>
          </a:stretch>
        </p:blipFill>
        <p:spPr>
          <a:xfrm>
            <a:off x="6529325" y="1638213"/>
            <a:ext cx="5248275" cy="49625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Σημασία της βιωσιμότητας στον τουρισμό</a:t>
            </a:r>
            <a:endParaRPr/>
          </a:p>
        </p:txBody>
      </p:sp>
      <p:sp>
        <p:nvSpPr>
          <p:cNvPr id="164" name="Google Shape;164;g2d3f02dfa91_0_54"/>
          <p:cNvSpPr txBox="1">
            <a:spLocks noGrp="1"/>
          </p:cNvSpPr>
          <p:nvPr>
            <p:ph type="body" idx="1"/>
          </p:nvPr>
        </p:nvSpPr>
        <p:spPr>
          <a:xfrm>
            <a:off x="204725" y="1165850"/>
            <a:ext cx="8618700" cy="5313600"/>
          </a:xfrm>
          <a:prstGeom prst="rect">
            <a:avLst/>
          </a:prstGeom>
          <a:noFill/>
          <a:ln>
            <a:noFill/>
          </a:ln>
        </p:spPr>
        <p:txBody>
          <a:bodyPr spcFirstLastPara="1" wrap="square" lIns="45700" tIns="45700" rIns="45700" bIns="45700" anchor="t" anchorCtr="0">
            <a:normAutofit lnSpcReduction="10000"/>
          </a:bodyPr>
          <a:lstStyle/>
          <a:p>
            <a:pPr marL="457200" lvl="0" indent="-342900" algn="just" rtl="0">
              <a:lnSpc>
                <a:spcPct val="115000"/>
              </a:lnSpc>
              <a:spcBef>
                <a:spcPts val="1400"/>
              </a:spcBef>
              <a:spcAft>
                <a:spcPts val="0"/>
              </a:spcAft>
              <a:buSzPts val="1800"/>
              <a:buAutoNum type="arabicPeriod"/>
            </a:pPr>
            <a:r>
              <a:rPr lang="el" b="1"/>
              <a:t>Περιβαλλοντικά οφέλη</a:t>
            </a:r>
            <a:endParaRPr b="1"/>
          </a:p>
          <a:p>
            <a:pPr marL="0" lvl="0" indent="0" algn="just" rtl="0">
              <a:lnSpc>
                <a:spcPct val="115000"/>
              </a:lnSpc>
              <a:spcBef>
                <a:spcPts val="1200"/>
              </a:spcBef>
              <a:spcAft>
                <a:spcPts val="0"/>
              </a:spcAft>
              <a:buNone/>
            </a:pPr>
            <a:r>
              <a:rPr lang="el"/>
              <a:t>Ο βιώσιμος τουρισμός συμβάλλει στην προστασία του φυσικού περιβάλλοντος και της βιοποικιλότητας. Προωθώντας τις προσπάθειες διατήρησης και μειώνοντας τη ρύπανση, ο τουρισμός μπορεί να διαδραματίσει σημαντικό ρόλο στη διατήρηση των οικοσυστημάτων για τις μελλοντικές γενιές.</a:t>
            </a:r>
            <a:endParaRPr/>
          </a:p>
          <a:p>
            <a:pPr marL="457200" lvl="0" indent="-342900" algn="just" rtl="0">
              <a:lnSpc>
                <a:spcPct val="115000"/>
              </a:lnSpc>
              <a:spcBef>
                <a:spcPts val="1400"/>
              </a:spcBef>
              <a:spcAft>
                <a:spcPts val="0"/>
              </a:spcAft>
              <a:buSzPts val="1800"/>
              <a:buAutoNum type="arabicPeriod"/>
            </a:pPr>
            <a:r>
              <a:rPr lang="el" b="1"/>
              <a:t>Κοινωνικά Παροχές</a:t>
            </a:r>
            <a:endParaRPr b="1"/>
          </a:p>
          <a:p>
            <a:pPr marL="0" lvl="0" indent="0" algn="just" rtl="0">
              <a:lnSpc>
                <a:spcPct val="115000"/>
              </a:lnSpc>
              <a:spcBef>
                <a:spcPts val="1200"/>
              </a:spcBef>
              <a:spcAft>
                <a:spcPts val="0"/>
              </a:spcAft>
              <a:buNone/>
            </a:pPr>
            <a:r>
              <a:rPr lang="el"/>
              <a:t>Η βιωσιμότητα ενισχύει τον κοινωνικό ιστό των κοινοτήτων προωθώντας την πολιτιστική ανταλλαγή και κατανόηση. Ενθαρρύνει τους τουρίστες να σέβονται τις τοπικές παραδόσεις και υποστηρίζει πρωτοβουλίες που βελτιώνουν την ποιότητα ζωής των κατοίκων.</a:t>
            </a:r>
            <a:endParaRPr/>
          </a:p>
          <a:p>
            <a:pPr marL="457200" lvl="0" indent="-342900" algn="just" rtl="0">
              <a:lnSpc>
                <a:spcPct val="115000"/>
              </a:lnSpc>
              <a:spcBef>
                <a:spcPts val="1400"/>
              </a:spcBef>
              <a:spcAft>
                <a:spcPts val="0"/>
              </a:spcAft>
              <a:buSzPts val="1800"/>
              <a:buAutoNum type="arabicPeriod"/>
            </a:pPr>
            <a:r>
              <a:rPr lang="el" b="1"/>
              <a:t>Οικονομικά οφέλη</a:t>
            </a:r>
            <a:endParaRPr b="1"/>
          </a:p>
          <a:p>
            <a:pPr marL="0" lvl="0" indent="0" algn="just" rtl="0">
              <a:lnSpc>
                <a:spcPct val="115000"/>
              </a:lnSpc>
              <a:spcBef>
                <a:spcPts val="1200"/>
              </a:spcBef>
              <a:spcAft>
                <a:spcPts val="0"/>
              </a:spcAft>
              <a:buNone/>
            </a:pPr>
            <a:r>
              <a:rPr lang="el"/>
              <a:t>Ο βιώσιμος τουρισμός δημιουργεί θέσεις εργασίας και τονώνει την οικονομική ανάπτυξη. Παρέχει ευκαιρίες στις τοπικές επιχειρήσεις να ευδοκιμήσουν και διασφαλίζει ότι τα έσοδα από τον τουρισμό επανεπενδύονται στην κοινότητα.</a:t>
            </a:r>
            <a:endParaRPr b="1"/>
          </a:p>
          <a:p>
            <a:pPr marL="0" lvl="0" indent="0" algn="l" rtl="0">
              <a:lnSpc>
                <a:spcPct val="115000"/>
              </a:lnSpc>
              <a:spcBef>
                <a:spcPts val="1200"/>
              </a:spcBef>
              <a:spcAft>
                <a:spcPts val="0"/>
              </a:spcAft>
              <a:buNone/>
            </a:pPr>
            <a:endParaRPr/>
          </a:p>
          <a:p>
            <a:pPr marL="0" lvl="0" indent="0" algn="l" rtl="0">
              <a:lnSpc>
                <a:spcPct val="90000"/>
              </a:lnSpc>
              <a:spcBef>
                <a:spcPts val="1200"/>
              </a:spcBef>
              <a:spcAft>
                <a:spcPts val="0"/>
              </a:spcAft>
              <a:buClr>
                <a:srgbClr val="616161"/>
              </a:buClr>
              <a:buSzPts val="1800"/>
              <a:buFont typeface="Calibri"/>
              <a:buNone/>
            </a:pPr>
            <a:endParaRPr/>
          </a:p>
        </p:txBody>
      </p:sp>
      <p:pic>
        <p:nvPicPr>
          <p:cNvPr id="165" name="Google Shape;165;g2d3f02dfa91_0_54"/>
          <p:cNvPicPr preferRelativeResize="0"/>
          <p:nvPr/>
        </p:nvPicPr>
        <p:blipFill>
          <a:blip r:embed="rId3">
            <a:alphaModFix/>
          </a:blip>
          <a:stretch>
            <a:fillRect/>
          </a:stretch>
        </p:blipFill>
        <p:spPr>
          <a:xfrm>
            <a:off x="9209424" y="0"/>
            <a:ext cx="2728599" cy="6858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g2d3f02dfa91_0_15"/>
          <p:cNvSpPr txBox="1">
            <a:spLocks noGrp="1"/>
          </p:cNvSpPr>
          <p:nvPr>
            <p:ph type="body" idx="2"/>
          </p:nvPr>
        </p:nvSpPr>
        <p:spPr>
          <a:xfrm>
            <a:off x="1090650" y="1484200"/>
            <a:ext cx="10010700" cy="2620500"/>
          </a:xfrm>
          <a:prstGeom prst="rect">
            <a:avLst/>
          </a:prstGeom>
        </p:spPr>
        <p:txBody>
          <a:bodyPr spcFirstLastPara="1" wrap="square" lIns="45700" tIns="45700" rIns="45700" bIns="45700" anchor="ctr" anchorCtr="0">
            <a:noAutofit/>
          </a:bodyPr>
          <a:lstStyle/>
          <a:p>
            <a:pPr marL="0" marR="0" lvl="0" indent="0" algn="ctr" rtl="0">
              <a:lnSpc>
                <a:spcPct val="115000"/>
              </a:lnSpc>
              <a:spcBef>
                <a:spcPts val="1000"/>
              </a:spcBef>
              <a:spcAft>
                <a:spcPts val="0"/>
              </a:spcAft>
              <a:buSzPts val="275"/>
              <a:buNone/>
            </a:pPr>
            <a:r>
              <a:rPr lang="el" sz="3000"/>
              <a:t>«Τα υπεύθυνα ταξίδια δεν είναι μόνο καλύτερα για τον κόσμο μας, αλλά είναι επίσης ενδιαφέροντα και αξέχαστα. Ο υπεύθυνος τουρισμός είναι το μέλλον των ταξιδιών.»</a:t>
            </a:r>
            <a:endParaRPr sz="3000"/>
          </a:p>
          <a:p>
            <a:pPr marL="0" marR="0" lvl="0" indent="0" algn="ctr" rtl="0">
              <a:lnSpc>
                <a:spcPct val="70000"/>
              </a:lnSpc>
              <a:spcBef>
                <a:spcPts val="1000"/>
              </a:spcBef>
              <a:spcAft>
                <a:spcPts val="0"/>
              </a:spcAft>
              <a:buSzPts val="275"/>
              <a:buNone/>
            </a:pPr>
            <a:r>
              <a:rPr lang="el" sz="3000"/>
              <a:t>-Σάιμον Ριβ, Συγγραφέας και σκηνοθέτης ντοκιμαντέρ</a:t>
            </a:r>
            <a:endParaRPr sz="3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4"/>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p:cNvGrpSpPr/>
          <p:nvPr/>
        </p:nvGrpSpPr>
        <p:grpSpPr>
          <a:xfrm>
            <a:off x="2411175" y="3087473"/>
            <a:ext cx="7901225" cy="1125141"/>
            <a:chOff x="0" y="-38100"/>
            <a:chExt cx="2908639" cy="444500"/>
          </a:xfrm>
        </p:grpSpPr>
        <p:sp>
          <p:nvSpPr>
            <p:cNvPr id="332" name="Google Shape;332;p14"/>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AA20E5C1-BF70-538F-2DC8-E3E1C73485F9}"/>
              </a:ext>
            </a:extLst>
          </p:cNvPr>
          <p:cNvPicPr>
            <a:picLocks noChangeAspect="1"/>
          </p:cNvPicPr>
          <p:nvPr/>
        </p:nvPicPr>
        <p:blipFill>
          <a:blip r:embed="rId14"/>
          <a:stretch>
            <a:fillRect/>
          </a:stretch>
        </p:blipFill>
        <p:spPr>
          <a:xfrm>
            <a:off x="4773455" y="5919230"/>
            <a:ext cx="2566079" cy="53218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Βιώσιμος τουρισμός</a:t>
              </a:r>
              <a:endParaRPr lang="el-GR" sz="1050" dirty="0"/>
            </a:p>
          </p:txBody>
        </p:sp>
      </p:grpSp>
      <p:grpSp>
        <p:nvGrpSpPr>
          <p:cNvPr id="125" name="Google Shape;125;p2"/>
          <p:cNvGrpSpPr/>
          <p:nvPr/>
        </p:nvGrpSpPr>
        <p:grpSpPr>
          <a:xfrm>
            <a:off x="396368" y="3651962"/>
            <a:ext cx="6893057" cy="1311882"/>
            <a:chOff x="0" y="-38100"/>
            <a:chExt cx="1378611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3786114" cy="2623764"/>
            </a:xfrm>
            <a:prstGeom prst="rect">
              <a:avLst/>
            </a:prstGeom>
            <a:noFill/>
            <a:ln>
              <a:noFill/>
            </a:ln>
          </p:spPr>
          <p:txBody>
            <a:bodyPr spcFirstLastPara="1" wrap="square" lIns="0" tIns="0" rIns="0" bIns="0" anchor="ctr" anchorCtr="0">
              <a:noAutofit/>
            </a:bodyPr>
            <a:lstStyle/>
            <a:p>
              <a:pPr>
                <a:lnSpc>
                  <a:spcPct val="108000"/>
                </a:lnSpc>
              </a:pPr>
              <a:r>
                <a:rPr lang="en-US" sz="2600" i="1" dirty="0">
                  <a:solidFill>
                    <a:srgbClr val="D1E7F8"/>
                  </a:solidFill>
                  <a:latin typeface="Calibri"/>
                  <a:ea typeface="Calibri"/>
                  <a:cs typeface="Calibri"/>
                  <a:sym typeface="Calibri"/>
                </a:rPr>
                <a:t>1.1 </a:t>
              </a:r>
              <a:r>
                <a:rPr lang="el-GR" sz="2600" i="1" dirty="0">
                  <a:solidFill>
                    <a:srgbClr val="D1E7F8"/>
                  </a:solidFill>
                  <a:latin typeface="Calibri"/>
                  <a:ea typeface="Calibri"/>
                  <a:cs typeface="Calibri"/>
                  <a:sym typeface="Calibri"/>
                </a:rPr>
                <a:t>Αρχές του Βιώσιμου Τουρισμού</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grpSp>
        <p:nvGrpSpPr>
          <p:cNvPr id="149" name="Google Shape;149;p3"/>
          <p:cNvGrpSpPr/>
          <p:nvPr/>
        </p:nvGrpSpPr>
        <p:grpSpPr>
          <a:xfrm>
            <a:off x="401324" y="3651829"/>
            <a:ext cx="7951265" cy="1292700"/>
            <a:chOff x="0" y="0"/>
            <a:chExt cx="15902531" cy="2585400"/>
          </a:xfrm>
        </p:grpSpPr>
        <p:sp>
          <p:nvSpPr>
            <p:cNvPr id="150" name="Google Shape;150;p3"/>
            <p:cNvSpPr/>
            <p:nvPr/>
          </p:nvSpPr>
          <p:spPr>
            <a:xfrm>
              <a:off x="0" y="0"/>
              <a:ext cx="13786200" cy="25854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sp>
          <p:nvSpPr>
            <p:cNvPr id="151" name="Google Shape;151;p3"/>
            <p:cNvSpPr txBox="1"/>
            <p:nvPr/>
          </p:nvSpPr>
          <p:spPr>
            <a:xfrm>
              <a:off x="0" y="9525"/>
              <a:ext cx="15902531" cy="2575875"/>
            </a:xfrm>
            <a:prstGeom prst="rect">
              <a:avLst/>
            </a:prstGeom>
            <a:noFill/>
            <a:ln>
              <a:noFill/>
            </a:ln>
          </p:spPr>
          <p:txBody>
            <a:bodyPr spcFirstLastPara="1" wrap="square" lIns="0" tIns="0" rIns="0" bIns="0" anchor="ctr" anchorCtr="0">
              <a:noAutofit/>
            </a:bodyPr>
            <a:lstStyle/>
            <a:p>
              <a:pPr>
                <a:lnSpc>
                  <a:spcPct val="97192"/>
                </a:lnSpc>
              </a:pPr>
              <a:r>
                <a:rPr lang="el-GR" sz="1900" i="1" dirty="0">
                  <a:solidFill>
                    <a:srgbClr val="DBC2D4"/>
                  </a:solidFill>
                  <a:latin typeface="Calibri"/>
                  <a:ea typeface="Calibri"/>
                  <a:cs typeface="Calibri"/>
                  <a:sym typeface="Calibri"/>
                </a:rPr>
                <a:t>1. Κατανόηση των εννοιών και των ορισμών του βιώσιμου τουρισμού</a:t>
              </a:r>
            </a:p>
            <a:p>
              <a:pPr>
                <a:lnSpc>
                  <a:spcPct val="97192"/>
                </a:lnSpc>
              </a:pPr>
              <a:r>
                <a:rPr lang="el-GR" sz="1900" i="1" dirty="0">
                  <a:solidFill>
                    <a:srgbClr val="DBC2D4"/>
                  </a:solidFill>
                  <a:latin typeface="Calibri"/>
                  <a:ea typeface="Calibri"/>
                  <a:cs typeface="Calibri"/>
                  <a:sym typeface="Calibri"/>
                </a:rPr>
                <a:t>2. Προσδιορισμός των βασικών αρχών των πρακτικών βιώσιμου τουρισμού.</a:t>
              </a:r>
            </a:p>
            <a:p>
              <a:pPr>
                <a:lnSpc>
                  <a:spcPct val="97192"/>
                </a:lnSpc>
              </a:pPr>
              <a:r>
                <a:rPr lang="el-GR" sz="1900" i="1" dirty="0">
                  <a:solidFill>
                    <a:srgbClr val="DBC2D4"/>
                  </a:solidFill>
                  <a:latin typeface="Calibri"/>
                  <a:ea typeface="Calibri"/>
                  <a:cs typeface="Calibri"/>
                  <a:sym typeface="Calibri"/>
                </a:rPr>
                <a:t>3. Ανάλυση της σημασίας της βιωσιμότητας στον τουριστικό κλάδο.</a:t>
              </a:r>
            </a:p>
          </p:txBody>
        </p:sp>
      </p:gr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Κατανόηση του Βιώσιμου Τουρισμού</a:t>
            </a:r>
            <a:endParaRPr/>
          </a:p>
        </p:txBody>
      </p:sp>
      <p:sp>
        <p:nvSpPr>
          <p:cNvPr id="104" name="Google Shape;104;p3"/>
          <p:cNvSpPr txBox="1">
            <a:spLocks noGrp="1"/>
          </p:cNvSpPr>
          <p:nvPr>
            <p:ph type="body" idx="1"/>
          </p:nvPr>
        </p:nvSpPr>
        <p:spPr>
          <a:xfrm>
            <a:off x="97970" y="881741"/>
            <a:ext cx="11944500" cy="5870100"/>
          </a:xfrm>
          <a:prstGeom prst="rect">
            <a:avLst/>
          </a:prstGeom>
          <a:noFill/>
          <a:ln>
            <a:noFill/>
          </a:ln>
        </p:spPr>
        <p:txBody>
          <a:bodyPr spcFirstLastPara="1" wrap="square" lIns="45700" tIns="45700" rIns="45700" bIns="45700" anchor="t" anchorCtr="0">
            <a:normAutofit/>
          </a:bodyPr>
          <a:lstStyle/>
          <a:p>
            <a:pPr marL="0" lvl="0" indent="0" algn="l" rtl="0">
              <a:lnSpc>
                <a:spcPct val="107916"/>
              </a:lnSpc>
              <a:spcBef>
                <a:spcPts val="900"/>
              </a:spcBef>
              <a:spcAft>
                <a:spcPts val="0"/>
              </a:spcAft>
              <a:buNone/>
            </a:pPr>
            <a:r>
              <a:rPr lang="el"/>
              <a:t>Τα πέντε ζωτικά στοιχεία του τουριστικού συστήματος είναι </a:t>
            </a:r>
            <a:r>
              <a:rPr lang="el" b="1"/>
              <a:t>η έλξη </a:t>
            </a:r>
            <a:r>
              <a:rPr lang="el"/>
              <a:t>, </a:t>
            </a:r>
            <a:r>
              <a:rPr lang="el" b="1"/>
              <a:t>η προσβασιμότητα </a:t>
            </a:r>
            <a:r>
              <a:rPr lang="el"/>
              <a:t>, </a:t>
            </a:r>
            <a:r>
              <a:rPr lang="el" b="1"/>
              <a:t>η διαμονή </a:t>
            </a:r>
            <a:r>
              <a:rPr lang="el"/>
              <a:t>, </a:t>
            </a:r>
            <a:r>
              <a:rPr lang="el" b="1"/>
              <a:t>οι παροχές </a:t>
            </a:r>
            <a:r>
              <a:rPr lang="el"/>
              <a:t>και </a:t>
            </a:r>
            <a:r>
              <a:rPr lang="el" b="1"/>
              <a:t>οι δραστηριότητες </a:t>
            </a:r>
            <a:r>
              <a:rPr lang="el" sz="1100" b="1">
                <a:solidFill>
                  <a:srgbClr val="2C2C2C"/>
                </a:solidFill>
              </a:rPr>
              <a:t>.</a:t>
            </a:r>
            <a:endParaRPr sz="1100" b="1">
              <a:solidFill>
                <a:srgbClr val="2C2C2C"/>
              </a:solidFill>
            </a:endParaRPr>
          </a:p>
          <a:p>
            <a:pPr marL="0" lvl="0" indent="0" algn="l" rtl="0">
              <a:lnSpc>
                <a:spcPct val="90000"/>
              </a:lnSpc>
              <a:spcBef>
                <a:spcPts val="900"/>
              </a:spcBef>
              <a:spcAft>
                <a:spcPts val="0"/>
              </a:spcAft>
              <a:buClr>
                <a:srgbClr val="616161"/>
              </a:buClr>
              <a:buSzPts val="1800"/>
              <a:buFont typeface="Calibri"/>
              <a:buNone/>
            </a:pPr>
            <a:endParaRPr/>
          </a:p>
        </p:txBody>
      </p:sp>
      <p:pic>
        <p:nvPicPr>
          <p:cNvPr id="105" name="Google Shape;105;p3"/>
          <p:cNvPicPr preferRelativeResize="0"/>
          <p:nvPr/>
        </p:nvPicPr>
        <p:blipFill>
          <a:blip r:embed="rId3">
            <a:alphaModFix/>
          </a:blip>
          <a:stretch>
            <a:fillRect/>
          </a:stretch>
        </p:blipFill>
        <p:spPr>
          <a:xfrm>
            <a:off x="2446202" y="1501188"/>
            <a:ext cx="6618650" cy="4183175"/>
          </a:xfrm>
          <a:prstGeom prst="rect">
            <a:avLst/>
          </a:prstGeom>
          <a:noFill/>
          <a:ln>
            <a:noFill/>
          </a:ln>
        </p:spPr>
      </p:pic>
      <p:sp>
        <p:nvSpPr>
          <p:cNvPr id="106" name="Google Shape;106;p3"/>
          <p:cNvSpPr txBox="1"/>
          <p:nvPr/>
        </p:nvSpPr>
        <p:spPr>
          <a:xfrm>
            <a:off x="97975" y="5810150"/>
            <a:ext cx="11315100" cy="9417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1400"/>
              </a:spcBef>
              <a:spcAft>
                <a:spcPts val="400"/>
              </a:spcAft>
              <a:buNone/>
            </a:pPr>
            <a:r>
              <a:rPr lang="el" sz="1800" b="1">
                <a:solidFill>
                  <a:srgbClr val="616161"/>
                </a:solidFill>
                <a:latin typeface="Calibri"/>
                <a:ea typeface="Calibri"/>
                <a:cs typeface="Calibri"/>
                <a:sym typeface="Calibri"/>
              </a:rPr>
              <a:t>Η βιωσιμότητα </a:t>
            </a:r>
            <a:r>
              <a:rPr lang="el" sz="1800">
                <a:solidFill>
                  <a:srgbClr val="616161"/>
                </a:solidFill>
                <a:latin typeface="Calibri"/>
                <a:ea typeface="Calibri"/>
                <a:cs typeface="Calibri"/>
                <a:sym typeface="Calibri"/>
              </a:rPr>
              <a:t>μπορεί να οριστεί ως η ισορροπία μεταξύ τριών πυλώνων: της προστασίας του περιβάλλοντος, της κοινωνικής ισότητας και της οικονομικής ανάπτυξης, σύμφωνα με τον John Elkington (1994).</a:t>
            </a:r>
            <a:r>
              <a:rPr lang="el" sz="1100">
                <a:solidFill>
                  <a:srgbClr val="2C2C2C"/>
                </a:solidFill>
                <a:latin typeface="Calibri"/>
                <a:ea typeface="Calibri"/>
                <a:cs typeface="Calibri"/>
                <a:sym typeface="Calibri"/>
              </a:rPr>
              <a:t> </a:t>
            </a:r>
            <a:endParaRPr sz="1800">
              <a:solidFill>
                <a:srgbClr val="61616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Βιώσιμος Τουρισμός</a:t>
            </a:r>
            <a:endParaRPr sz="3800" b="0" i="0" u="none" strike="noStrike" cap="none">
              <a:solidFill>
                <a:srgbClr val="F2F2F2"/>
              </a:solidFill>
              <a:latin typeface="Calibri"/>
              <a:ea typeface="Calibri"/>
              <a:cs typeface="Calibri"/>
              <a:sym typeface="Calibri"/>
            </a:endParaRPr>
          </a:p>
        </p:txBody>
      </p:sp>
      <p:sp>
        <p:nvSpPr>
          <p:cNvPr id="112" name="Google Shape;112;p4"/>
          <p:cNvSpPr txBox="1">
            <a:spLocks noGrp="1"/>
          </p:cNvSpPr>
          <p:nvPr>
            <p:ph type="body" idx="1"/>
          </p:nvPr>
        </p:nvSpPr>
        <p:spPr>
          <a:xfrm>
            <a:off x="97975" y="854718"/>
            <a:ext cx="11944500" cy="5337900"/>
          </a:xfrm>
          <a:prstGeom prst="rect">
            <a:avLst/>
          </a:prstGeom>
          <a:noFill/>
          <a:ln>
            <a:noFill/>
          </a:ln>
        </p:spPr>
        <p:txBody>
          <a:bodyPr spcFirstLastPara="1" wrap="square" lIns="45700" tIns="45700" rIns="45700" bIns="45700" anchor="ctr" anchorCtr="0">
            <a:normAutofit/>
          </a:bodyPr>
          <a:lstStyle/>
          <a:p>
            <a:pPr marL="0" lvl="0" indent="0" algn="ctr" rtl="0">
              <a:lnSpc>
                <a:spcPct val="115000"/>
              </a:lnSpc>
              <a:spcBef>
                <a:spcPts val="2800"/>
              </a:spcBef>
              <a:spcAft>
                <a:spcPts val="0"/>
              </a:spcAft>
              <a:buNone/>
            </a:pPr>
            <a:r>
              <a:rPr lang="el"/>
              <a:t>«Τουρισμός που λαμβάνει πλήρως υπόψη τις τρέχουσες και μελλοντικές οικονομικές, κοινωνικές και περιβαλλοντικές επιπτώσεις του, αντιμετωπίζοντας τις ανάγκες των επισκεπτών, της βιομηχανίας, του περιβάλλοντος και των κοινοτήτων υποδοχής».</a:t>
            </a:r>
            <a:endParaRPr/>
          </a:p>
          <a:p>
            <a:pPr marL="3200400" lvl="0" indent="457200" algn="l" rtl="0">
              <a:lnSpc>
                <a:spcPct val="115000"/>
              </a:lnSpc>
              <a:spcBef>
                <a:spcPts val="1200"/>
              </a:spcBef>
              <a:spcAft>
                <a:spcPts val="0"/>
              </a:spcAft>
              <a:buNone/>
            </a:pPr>
            <a:r>
              <a:rPr lang="el"/>
              <a:t>Παγκόσμιος Οργανισμός Τουρισμού, 2024</a:t>
            </a:r>
            <a:endParaRPr/>
          </a:p>
          <a:p>
            <a:pPr marL="0" lvl="0" indent="0" algn="just" rtl="0">
              <a:lnSpc>
                <a:spcPct val="90000"/>
              </a:lnSpc>
              <a:spcBef>
                <a:spcPts val="1200"/>
              </a:spcBef>
              <a:spcAft>
                <a:spcPts val="0"/>
              </a:spcAft>
              <a:buClr>
                <a:schemeClr val="accent6"/>
              </a:buClr>
              <a:buSzPts val="2400"/>
              <a:buFont typeface="Calibri"/>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Βιώσιμος Τουρισμός</a:t>
            </a:r>
            <a:endParaRPr sz="3800" b="0" i="0" u="none" strike="noStrike" cap="none">
              <a:solidFill>
                <a:srgbClr val="F2F2F2"/>
              </a:solidFill>
              <a:latin typeface="Calibri"/>
              <a:ea typeface="Calibri"/>
              <a:cs typeface="Calibri"/>
              <a:sym typeface="Calibri"/>
            </a:endParaRPr>
          </a:p>
        </p:txBody>
      </p:sp>
      <p:sp>
        <p:nvSpPr>
          <p:cNvPr id="118" name="Google Shape;118;g2d3f02dfa91_0_48"/>
          <p:cNvSpPr txBox="1">
            <a:spLocks noGrp="1"/>
          </p:cNvSpPr>
          <p:nvPr>
            <p:ph type="body" idx="1"/>
          </p:nvPr>
        </p:nvSpPr>
        <p:spPr>
          <a:xfrm>
            <a:off x="0" y="435000"/>
            <a:ext cx="6305400" cy="6423000"/>
          </a:xfrm>
          <a:prstGeom prst="rect">
            <a:avLst/>
          </a:prstGeom>
          <a:noFill/>
          <a:ln>
            <a:noFill/>
          </a:ln>
        </p:spPr>
        <p:txBody>
          <a:bodyPr spcFirstLastPara="1" wrap="square" lIns="45700" tIns="45700" rIns="45700" bIns="45700" anchor="ctr" anchorCtr="0">
            <a:normAutofit/>
          </a:bodyPr>
          <a:lstStyle/>
          <a:p>
            <a:pPr marL="0" lvl="0" indent="0" algn="l" rtl="0">
              <a:lnSpc>
                <a:spcPct val="115000"/>
              </a:lnSpc>
              <a:spcBef>
                <a:spcPts val="1200"/>
              </a:spcBef>
              <a:spcAft>
                <a:spcPts val="0"/>
              </a:spcAft>
              <a:buNone/>
            </a:pPr>
            <a:r>
              <a:rPr lang="el" sz="1800" b="0">
                <a:solidFill>
                  <a:srgbClr val="616161"/>
                </a:solidFill>
              </a:rPr>
              <a:t>Ο ορισμός τονίζει την ανάγκη για μια ισορροπημένη προσέγγιση που λαμβάνει υπόψη τις ποικίλες επιπτώσεις του τουρισμού.</a:t>
            </a:r>
            <a:endParaRPr/>
          </a:p>
          <a:p>
            <a:pPr marL="0" lvl="0" indent="0" algn="l" rtl="0">
              <a:lnSpc>
                <a:spcPct val="115000"/>
              </a:lnSpc>
              <a:spcBef>
                <a:spcPts val="1200"/>
              </a:spcBef>
              <a:spcAft>
                <a:spcPts val="0"/>
              </a:spcAft>
              <a:buNone/>
            </a:pPr>
            <a:r>
              <a:rPr lang="el" sz="1800">
                <a:solidFill>
                  <a:srgbClr val="616161"/>
                </a:solidFill>
              </a:rPr>
              <a:t>Οι απαιτήσεις που πρέπει να πληροί ο Βιώσιμος Τουρισμός περιλαμβάνουν:</a:t>
            </a:r>
            <a:endParaRPr sz="1800">
              <a:solidFill>
                <a:srgbClr val="616161"/>
              </a:solidFill>
            </a:endParaRPr>
          </a:p>
          <a:p>
            <a:pPr marL="457200" lvl="0" indent="-298450" algn="l" rtl="0">
              <a:lnSpc>
                <a:spcPct val="115000"/>
              </a:lnSpc>
              <a:spcBef>
                <a:spcPts val="1200"/>
              </a:spcBef>
              <a:spcAft>
                <a:spcPts val="0"/>
              </a:spcAft>
              <a:buClr>
                <a:srgbClr val="2C2C2C"/>
              </a:buClr>
              <a:buSzPts val="1100"/>
              <a:buChar char="➢"/>
            </a:pPr>
            <a:r>
              <a:rPr lang="el" sz="1800" b="0">
                <a:solidFill>
                  <a:srgbClr val="616161"/>
                </a:solidFill>
              </a:rPr>
              <a:t>Υποστήριξη της διατήρησης τόσο της βιοποικιλότητας όσο και της πολιτιστικής ποικιλομορφίας.</a:t>
            </a:r>
            <a:endParaRPr sz="1800" b="0">
              <a:solidFill>
                <a:srgbClr val="616161"/>
              </a:solidFill>
            </a:endParaRPr>
          </a:p>
          <a:p>
            <a:pPr marL="457200" lvl="0" indent="-298450" algn="l" rtl="0">
              <a:lnSpc>
                <a:spcPct val="115000"/>
              </a:lnSpc>
              <a:spcBef>
                <a:spcPts val="0"/>
              </a:spcBef>
              <a:spcAft>
                <a:spcPts val="0"/>
              </a:spcAft>
              <a:buClr>
                <a:srgbClr val="2C2C2C"/>
              </a:buClr>
              <a:buSzPts val="1100"/>
              <a:buChar char="➢"/>
            </a:pPr>
            <a:r>
              <a:rPr lang="el" sz="1800" b="0">
                <a:solidFill>
                  <a:srgbClr val="616161"/>
                </a:solidFill>
              </a:rPr>
              <a:t>Ενίσχυση της ευημερίας των τοπικών κοινοτήτων και των αυτόχθονων πληθυσμών.</a:t>
            </a:r>
            <a:endParaRPr sz="1800" b="0">
              <a:solidFill>
                <a:srgbClr val="616161"/>
              </a:solidFill>
            </a:endParaRPr>
          </a:p>
          <a:p>
            <a:pPr marL="457200" lvl="0" indent="-298450" algn="l" rtl="0">
              <a:lnSpc>
                <a:spcPct val="115000"/>
              </a:lnSpc>
              <a:spcBef>
                <a:spcPts val="0"/>
              </a:spcBef>
              <a:spcAft>
                <a:spcPts val="0"/>
              </a:spcAft>
              <a:buClr>
                <a:srgbClr val="2C2C2C"/>
              </a:buClr>
              <a:buSzPts val="1100"/>
              <a:buChar char="➢"/>
            </a:pPr>
            <a:r>
              <a:rPr lang="el" sz="1800" b="0">
                <a:solidFill>
                  <a:srgbClr val="616161"/>
                </a:solidFill>
              </a:rPr>
              <a:t>Προσφέροντας εκπαιδευτικές και ερμηνευτικές εμπειρίες.</a:t>
            </a:r>
            <a:endParaRPr sz="1800" b="0">
              <a:solidFill>
                <a:srgbClr val="616161"/>
              </a:solidFill>
            </a:endParaRPr>
          </a:p>
          <a:p>
            <a:pPr marL="457200" lvl="0" indent="-298450" algn="l" rtl="0">
              <a:lnSpc>
                <a:spcPct val="115000"/>
              </a:lnSpc>
              <a:spcBef>
                <a:spcPts val="0"/>
              </a:spcBef>
              <a:spcAft>
                <a:spcPts val="0"/>
              </a:spcAft>
              <a:buClr>
                <a:srgbClr val="2C2C2C"/>
              </a:buClr>
              <a:buSzPts val="1100"/>
              <a:buChar char="➢"/>
            </a:pPr>
            <a:r>
              <a:rPr lang="el" sz="1800" b="0">
                <a:solidFill>
                  <a:srgbClr val="616161"/>
                </a:solidFill>
              </a:rPr>
              <a:t>Ενθάρρυνση της υπεύθυνης συμπεριφοράς από τους τουρίστες και την τουριστική βιομηχανία.</a:t>
            </a:r>
            <a:endParaRPr sz="1800" b="0">
              <a:solidFill>
                <a:srgbClr val="616161"/>
              </a:solidFill>
            </a:endParaRPr>
          </a:p>
          <a:p>
            <a:pPr marL="457200" lvl="0" indent="-298450" algn="l" rtl="0">
              <a:lnSpc>
                <a:spcPct val="115000"/>
              </a:lnSpc>
              <a:spcBef>
                <a:spcPts val="0"/>
              </a:spcBef>
              <a:spcAft>
                <a:spcPts val="0"/>
              </a:spcAft>
              <a:buClr>
                <a:srgbClr val="2C2C2C"/>
              </a:buClr>
              <a:buSzPts val="1100"/>
              <a:buChar char="➢"/>
            </a:pPr>
            <a:r>
              <a:rPr lang="el" sz="1800" b="0">
                <a:solidFill>
                  <a:srgbClr val="616161"/>
                </a:solidFill>
              </a:rPr>
              <a:t>Διατήρηση κατάλληλης κλίμακας για το περιβάλλον.</a:t>
            </a:r>
            <a:endParaRPr sz="1800" b="0">
              <a:solidFill>
                <a:srgbClr val="616161"/>
              </a:solidFill>
            </a:endParaRPr>
          </a:p>
          <a:p>
            <a:pPr marL="457200" lvl="0" indent="-298450" algn="l" rtl="0">
              <a:lnSpc>
                <a:spcPct val="115000"/>
              </a:lnSpc>
              <a:spcBef>
                <a:spcPts val="0"/>
              </a:spcBef>
              <a:spcAft>
                <a:spcPts val="0"/>
              </a:spcAft>
              <a:buClr>
                <a:srgbClr val="2C2C2C"/>
              </a:buClr>
              <a:buSzPts val="1100"/>
              <a:buChar char="➢"/>
            </a:pPr>
            <a:r>
              <a:rPr lang="el" sz="1800" b="0">
                <a:solidFill>
                  <a:srgbClr val="616161"/>
                </a:solidFill>
              </a:rPr>
              <a:t>Ελαχιστοποίηση της χρήσης μη ανανεώσιμων πόρων.</a:t>
            </a:r>
            <a:endParaRPr sz="1800" b="0">
              <a:solidFill>
                <a:srgbClr val="616161"/>
              </a:solidFill>
            </a:endParaRPr>
          </a:p>
          <a:p>
            <a:pPr marL="457200" lvl="0" indent="-298450" algn="l" rtl="0">
              <a:lnSpc>
                <a:spcPct val="115000"/>
              </a:lnSpc>
              <a:spcBef>
                <a:spcPts val="0"/>
              </a:spcBef>
              <a:spcAft>
                <a:spcPts val="0"/>
              </a:spcAft>
              <a:buClr>
                <a:srgbClr val="2C2C2C"/>
              </a:buClr>
              <a:buSzPts val="1100"/>
              <a:buChar char="➢"/>
            </a:pPr>
            <a:r>
              <a:rPr lang="el" sz="1800" b="0">
                <a:solidFill>
                  <a:srgbClr val="616161"/>
                </a:solidFill>
              </a:rPr>
              <a:t>Σεβασμός των φυσικών και κοινωνικών φέροντων δυνατοτήτων των προορισμών.</a:t>
            </a:r>
            <a:endParaRPr sz="1800" b="0">
              <a:solidFill>
                <a:srgbClr val="616161"/>
              </a:solidFill>
            </a:endParaRPr>
          </a:p>
          <a:p>
            <a:pPr marL="457200" lvl="0" indent="-298450" algn="l" rtl="0">
              <a:lnSpc>
                <a:spcPct val="115000"/>
              </a:lnSpc>
              <a:spcBef>
                <a:spcPts val="0"/>
              </a:spcBef>
              <a:spcAft>
                <a:spcPts val="0"/>
              </a:spcAft>
              <a:buClr>
                <a:srgbClr val="2C2C2C"/>
              </a:buClr>
              <a:buSzPts val="1100"/>
              <a:buChar char="➢"/>
            </a:pPr>
            <a:r>
              <a:rPr lang="el" sz="1800" b="0">
                <a:solidFill>
                  <a:srgbClr val="616161"/>
                </a:solidFill>
              </a:rPr>
              <a:t>Μείωση της εκροής τοπικών εσόδων.</a:t>
            </a:r>
            <a:endParaRPr/>
          </a:p>
        </p:txBody>
      </p:sp>
      <p:pic>
        <p:nvPicPr>
          <p:cNvPr id="119" name="Google Shape;119;g2d3f02dfa91_0_48"/>
          <p:cNvPicPr preferRelativeResize="0"/>
          <p:nvPr/>
        </p:nvPicPr>
        <p:blipFill>
          <a:blip r:embed="rId3">
            <a:alphaModFix/>
          </a:blip>
          <a:stretch>
            <a:fillRect/>
          </a:stretch>
        </p:blipFill>
        <p:spPr>
          <a:xfrm>
            <a:off x="6305400" y="1831988"/>
            <a:ext cx="5734050" cy="36290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Στόχοι Βιώσιμης Ανάπτυξης του ΟΗΕ (SDGs)</a:t>
            </a:r>
            <a:endParaRPr/>
          </a:p>
        </p:txBody>
      </p:sp>
      <p:sp>
        <p:nvSpPr>
          <p:cNvPr id="125" name="Google Shape;125;p5"/>
          <p:cNvSpPr txBox="1">
            <a:spLocks noGrp="1"/>
          </p:cNvSpPr>
          <p:nvPr>
            <p:ph type="body" idx="1"/>
          </p:nvPr>
        </p:nvSpPr>
        <p:spPr>
          <a:xfrm>
            <a:off x="97969" y="873578"/>
            <a:ext cx="5910900" cy="5902781"/>
          </a:xfrm>
          <a:prstGeom prst="rect">
            <a:avLst/>
          </a:prstGeom>
          <a:noFill/>
          <a:ln>
            <a:noFill/>
          </a:ln>
        </p:spPr>
        <p:txBody>
          <a:bodyPr spcFirstLastPara="1" wrap="square" lIns="45700" tIns="45700" rIns="45700" bIns="45700" anchor="t" anchorCtr="0">
            <a:normAutofit fontScale="92500" lnSpcReduction="20000"/>
          </a:bodyPr>
          <a:lstStyle/>
          <a:p>
            <a:pPr marL="0" lvl="0" indent="0" algn="just" rtl="0">
              <a:lnSpc>
                <a:spcPct val="150000"/>
              </a:lnSpc>
              <a:spcBef>
                <a:spcPts val="0"/>
              </a:spcBef>
              <a:spcAft>
                <a:spcPts val="0"/>
              </a:spcAft>
              <a:buClr>
                <a:srgbClr val="616161"/>
              </a:buClr>
              <a:buSzPts val="1800"/>
              <a:buFont typeface="Calibri"/>
              <a:buNone/>
            </a:pPr>
            <a:r>
              <a:rPr lang="el" dirty="0"/>
              <a:t>Ο τομέας του τουρισμού και των συναφών υπηρεσιών ξεκίνησε ένα νέο έργο που επικεντρώνεται στη θέσπιση προτύπων για τις Αρχές του Βιώσιμου Τουρισμού. Διερευνήστε πώς αυτές οι αρχές μπορούν να συνδεθούν με τους Στόχους Βιώσιμης Ανάπτυξης (ΣΒΑ) του ΟΗΕ.</a:t>
            </a:r>
            <a:endParaRPr dirty="0"/>
          </a:p>
          <a:p>
            <a:pPr marL="0" lvl="0" indent="0" algn="l" rtl="0">
              <a:lnSpc>
                <a:spcPct val="115000"/>
              </a:lnSpc>
              <a:spcBef>
                <a:spcPts val="1200"/>
              </a:spcBef>
              <a:spcAft>
                <a:spcPts val="0"/>
              </a:spcAft>
              <a:buNone/>
            </a:pPr>
            <a:r>
              <a:rPr lang="el" b="1" dirty="0"/>
              <a:t>1. Σεβασμός της ισχύουσας νομοθεσίας → </a:t>
            </a:r>
            <a:r>
              <a:rPr lang="el" dirty="0"/>
              <a:t>Στόχοι 3 και 12</a:t>
            </a:r>
            <a:endParaRPr dirty="0"/>
          </a:p>
          <a:p>
            <a:pPr marL="0" lvl="0" indent="0" algn="l" rtl="0">
              <a:lnSpc>
                <a:spcPct val="115000"/>
              </a:lnSpc>
              <a:spcBef>
                <a:spcPts val="1500"/>
              </a:spcBef>
              <a:spcAft>
                <a:spcPts val="0"/>
              </a:spcAft>
              <a:buNone/>
            </a:pPr>
            <a:r>
              <a:rPr lang="el" b="1" dirty="0"/>
              <a:t>2. Εγγύηση των δικαιωμάτων των τοπικών πληθυσμών → </a:t>
            </a:r>
            <a:r>
              <a:rPr lang="el" dirty="0"/>
              <a:t>Στόχοι 10, 11, 12 και 15</a:t>
            </a:r>
            <a:endParaRPr dirty="0"/>
          </a:p>
          <a:p>
            <a:pPr marL="0" lvl="0" indent="0" algn="l" rtl="0">
              <a:lnSpc>
                <a:spcPct val="115000"/>
              </a:lnSpc>
              <a:spcBef>
                <a:spcPts val="1500"/>
              </a:spcBef>
              <a:spcAft>
                <a:spcPts val="0"/>
              </a:spcAft>
              <a:buNone/>
            </a:pPr>
            <a:r>
              <a:rPr lang="el" b="1" dirty="0"/>
              <a:t>3. Διατήρηση του φυσικού περιβάλλοντος και της βιοποικιλότητάς του → </a:t>
            </a:r>
            <a:r>
              <a:rPr lang="el" dirty="0"/>
              <a:t>Στόχοι 6, 7, 11, 12, 13, 14 και 15</a:t>
            </a:r>
            <a:endParaRPr dirty="0"/>
          </a:p>
          <a:p>
            <a:pPr marL="0" lvl="0" indent="0" algn="l" rtl="0">
              <a:lnSpc>
                <a:spcPct val="115000"/>
              </a:lnSpc>
              <a:spcBef>
                <a:spcPts val="1500"/>
              </a:spcBef>
              <a:spcAft>
                <a:spcPts val="0"/>
              </a:spcAft>
              <a:buNone/>
            </a:pPr>
            <a:r>
              <a:rPr lang="el" b="1" dirty="0"/>
              <a:t>4. Λάβετε υπόψη την πολιτιστική κληρονομιά και τις τοπικές αξίες → </a:t>
            </a:r>
            <a:r>
              <a:rPr lang="el" dirty="0"/>
              <a:t>Στόχοι 11 και 12</a:t>
            </a:r>
            <a:endParaRPr dirty="0"/>
          </a:p>
          <a:p>
            <a:pPr marL="0" lvl="0" indent="0" algn="l" rtl="0">
              <a:lnSpc>
                <a:spcPct val="115000"/>
              </a:lnSpc>
              <a:spcBef>
                <a:spcPts val="1500"/>
              </a:spcBef>
              <a:spcAft>
                <a:spcPts val="0"/>
              </a:spcAft>
              <a:buNone/>
            </a:pPr>
            <a:r>
              <a:rPr lang="el" b="1" dirty="0"/>
              <a:t>5. Τόνωση της κοινωνικής και οικονομικής ανάπτυξης των τουριστικών προορισμών → </a:t>
            </a:r>
            <a:r>
              <a:rPr lang="el" dirty="0"/>
              <a:t>Στόχοι 8, 9, 11 και 12</a:t>
            </a:r>
            <a:endParaRPr dirty="0"/>
          </a:p>
          <a:p>
            <a:pPr marL="0" lvl="0" indent="0" algn="l" rtl="0">
              <a:lnSpc>
                <a:spcPct val="115000"/>
              </a:lnSpc>
              <a:spcBef>
                <a:spcPts val="1500"/>
              </a:spcBef>
              <a:spcAft>
                <a:spcPts val="1500"/>
              </a:spcAft>
              <a:buNone/>
            </a:pPr>
            <a:r>
              <a:rPr lang="el" b="1" dirty="0"/>
              <a:t>6. Εγγύηση της ποιότητας των προϊόντων, των διαδικασιών και των στάσεων → </a:t>
            </a:r>
            <a:r>
              <a:rPr lang="el" dirty="0"/>
              <a:t>Στόχοι 3, 9 και 12</a:t>
            </a:r>
            <a:endParaRPr dirty="0"/>
          </a:p>
        </p:txBody>
      </p:sp>
      <p:pic>
        <p:nvPicPr>
          <p:cNvPr id="126" name="Google Shape;126;p5"/>
          <p:cNvPicPr preferRelativeResize="0"/>
          <p:nvPr/>
        </p:nvPicPr>
        <p:blipFill>
          <a:blip r:embed="rId3">
            <a:alphaModFix/>
          </a:blip>
          <a:stretch>
            <a:fillRect/>
          </a:stretch>
        </p:blipFill>
        <p:spPr>
          <a:xfrm>
            <a:off x="6068725" y="1257875"/>
            <a:ext cx="5734050" cy="4724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Βασικές Αρχές Πρακτικών Βιώσιμου Τουρισμού</a:t>
            </a:r>
            <a:endParaRPr/>
          </a:p>
        </p:txBody>
      </p:sp>
      <p:sp>
        <p:nvSpPr>
          <p:cNvPr id="132" name="Google Shape;132;p6"/>
          <p:cNvSpPr txBox="1">
            <a:spLocks noGrp="1"/>
          </p:cNvSpPr>
          <p:nvPr>
            <p:ph type="body" idx="1"/>
          </p:nvPr>
        </p:nvSpPr>
        <p:spPr>
          <a:xfrm>
            <a:off x="97969" y="1462684"/>
            <a:ext cx="5910900" cy="5395316"/>
          </a:xfrm>
          <a:prstGeom prst="rect">
            <a:avLst/>
          </a:prstGeom>
          <a:noFill/>
          <a:ln>
            <a:noFill/>
          </a:ln>
        </p:spPr>
        <p:txBody>
          <a:bodyPr spcFirstLastPara="1" wrap="square" lIns="45700" tIns="45700" rIns="45700" bIns="45700" anchor="t" anchorCtr="0">
            <a:normAutofit fontScale="77500" lnSpcReduction="20000"/>
          </a:bodyPr>
          <a:lstStyle/>
          <a:p>
            <a:pPr marL="457200" lvl="0" indent="-287972" algn="l" rtl="0">
              <a:lnSpc>
                <a:spcPct val="115000"/>
              </a:lnSpc>
              <a:spcBef>
                <a:spcPts val="1200"/>
              </a:spcBef>
              <a:spcAft>
                <a:spcPts val="0"/>
              </a:spcAft>
              <a:buClr>
                <a:srgbClr val="2C2C2C"/>
              </a:buClr>
              <a:buSzPct val="61111"/>
              <a:buChar char="●"/>
            </a:pPr>
            <a:r>
              <a:rPr lang="el" b="1" dirty="0"/>
              <a:t>Ενθαρρύνετε τη διατήρηση</a:t>
            </a:r>
            <a:endParaRPr b="1" dirty="0"/>
          </a:p>
          <a:p>
            <a:pPr marL="0" lvl="0" indent="0" algn="l" rtl="0">
              <a:lnSpc>
                <a:spcPct val="115000"/>
              </a:lnSpc>
              <a:spcBef>
                <a:spcPts val="1200"/>
              </a:spcBef>
              <a:spcAft>
                <a:spcPts val="0"/>
              </a:spcAft>
              <a:buNone/>
            </a:pPr>
            <a:r>
              <a:rPr lang="el" dirty="0"/>
              <a:t>Υποστηρίξτε τις προσπάθειες για την προστασία των φυσικών οικοτόπων και της άγριας ζωής. Αυτό περιλαμβάνει την πρόληψη της ρύπανσης και των ζημιών σε φυσικές περιοχές.</a:t>
            </a:r>
            <a:endParaRPr dirty="0"/>
          </a:p>
          <a:p>
            <a:pPr marL="457200" lvl="0" indent="-287972" algn="l" rtl="0">
              <a:lnSpc>
                <a:spcPct val="115000"/>
              </a:lnSpc>
              <a:spcBef>
                <a:spcPts val="1200"/>
              </a:spcBef>
              <a:spcAft>
                <a:spcPts val="0"/>
              </a:spcAft>
              <a:buClr>
                <a:srgbClr val="2C2C2C"/>
              </a:buClr>
              <a:buSzPct val="61111"/>
              <a:buChar char="●"/>
            </a:pPr>
            <a:r>
              <a:rPr lang="el" b="1" dirty="0"/>
              <a:t>Μειώστε τα Απόβλητα</a:t>
            </a:r>
            <a:endParaRPr b="1" dirty="0"/>
          </a:p>
          <a:p>
            <a:pPr marL="0" lvl="0" indent="0" algn="l" rtl="0">
              <a:lnSpc>
                <a:spcPct val="115000"/>
              </a:lnSpc>
              <a:spcBef>
                <a:spcPts val="1200"/>
              </a:spcBef>
              <a:spcAft>
                <a:spcPts val="0"/>
              </a:spcAft>
              <a:buNone/>
            </a:pPr>
            <a:r>
              <a:rPr lang="el" dirty="0"/>
              <a:t>Όταν ετοιμάζετε τα πράγματά σας για το ταξίδι σας, σκεφτείτε να φέρετε μαζί σας αυτά τα οικολογικά είδη για να μειώσετε τα απόβλητα κατά τη διάρκεια του ταξιδιού σας:</a:t>
            </a:r>
            <a:endParaRPr dirty="0"/>
          </a:p>
          <a:p>
            <a:pPr marL="457200" lvl="0" indent="-287972" algn="l" rtl="0">
              <a:lnSpc>
                <a:spcPct val="115000"/>
              </a:lnSpc>
              <a:spcBef>
                <a:spcPts val="1200"/>
              </a:spcBef>
              <a:spcAft>
                <a:spcPts val="0"/>
              </a:spcAft>
              <a:buClr>
                <a:srgbClr val="3F434A"/>
              </a:buClr>
              <a:buSzPct val="61111"/>
              <a:buChar char="➢"/>
            </a:pPr>
            <a:r>
              <a:rPr lang="el" dirty="0"/>
              <a:t>Επαναχρησιμοποιήσιμα μαχαιροπίρουνα και δοχεία τροφίμων</a:t>
            </a:r>
            <a:endParaRPr dirty="0"/>
          </a:p>
          <a:p>
            <a:pPr marL="457200" lvl="0" indent="-287972" algn="l" rtl="0">
              <a:lnSpc>
                <a:spcPct val="115000"/>
              </a:lnSpc>
              <a:spcBef>
                <a:spcPts val="0"/>
              </a:spcBef>
              <a:spcAft>
                <a:spcPts val="0"/>
              </a:spcAft>
              <a:buClr>
                <a:srgbClr val="3F434A"/>
              </a:buClr>
              <a:buSzPct val="61111"/>
              <a:buChar char="➢"/>
            </a:pPr>
            <a:r>
              <a:rPr lang="el" dirty="0"/>
              <a:t>Επαναχρησιμοποιούμενα καλαμάκια και ένα επαναχρησιμοποιούμενο μπουκάλι νερού</a:t>
            </a:r>
            <a:endParaRPr dirty="0"/>
          </a:p>
          <a:p>
            <a:pPr marL="457200" lvl="0" indent="-287972" algn="l" rtl="0">
              <a:lnSpc>
                <a:spcPct val="115000"/>
              </a:lnSpc>
              <a:spcBef>
                <a:spcPts val="0"/>
              </a:spcBef>
              <a:spcAft>
                <a:spcPts val="0"/>
              </a:spcAft>
              <a:buClr>
                <a:srgbClr val="3F434A"/>
              </a:buClr>
              <a:buSzPct val="61111"/>
              <a:buChar char="➢"/>
            </a:pPr>
            <a:r>
              <a:rPr lang="el" dirty="0"/>
              <a:t>Υφασμάτινες χαρτοπετσέτες</a:t>
            </a:r>
            <a:endParaRPr dirty="0"/>
          </a:p>
          <a:p>
            <a:pPr marL="457200" lvl="0" indent="-287972" algn="l" rtl="0">
              <a:lnSpc>
                <a:spcPct val="115000"/>
              </a:lnSpc>
              <a:spcBef>
                <a:spcPts val="0"/>
              </a:spcBef>
              <a:spcAft>
                <a:spcPts val="0"/>
              </a:spcAft>
              <a:buClr>
                <a:srgbClr val="3F434A"/>
              </a:buClr>
              <a:buSzPct val="61111"/>
              <a:buChar char="➢"/>
            </a:pPr>
            <a:r>
              <a:rPr lang="el" dirty="0"/>
              <a:t>Τσάντα τουαλέτας με επαναχρησιμοποιήσιμα δοχεία ταξιδιού</a:t>
            </a:r>
            <a:endParaRPr dirty="0"/>
          </a:p>
          <a:p>
            <a:pPr marL="457200" lvl="0" indent="-287972" algn="l" rtl="0">
              <a:lnSpc>
                <a:spcPct val="115000"/>
              </a:lnSpc>
              <a:spcBef>
                <a:spcPts val="0"/>
              </a:spcBef>
              <a:spcAft>
                <a:spcPts val="0"/>
              </a:spcAft>
              <a:buClr>
                <a:srgbClr val="3F434A"/>
              </a:buClr>
              <a:buSzPct val="61111"/>
              <a:buChar char="➢"/>
            </a:pPr>
            <a:r>
              <a:rPr lang="el" dirty="0"/>
              <a:t>Πετσέτα ταξιδιού</a:t>
            </a:r>
            <a:endParaRPr dirty="0"/>
          </a:p>
          <a:p>
            <a:pPr marL="457200" lvl="0" indent="-287972" algn="l" rtl="0">
              <a:lnSpc>
                <a:spcPct val="115000"/>
              </a:lnSpc>
              <a:spcBef>
                <a:spcPts val="0"/>
              </a:spcBef>
              <a:spcAft>
                <a:spcPts val="0"/>
              </a:spcAft>
              <a:buClr>
                <a:srgbClr val="3F434A"/>
              </a:buClr>
              <a:buSzPct val="61111"/>
              <a:buChar char="➢"/>
            </a:pPr>
            <a:r>
              <a:rPr lang="el" dirty="0"/>
              <a:t>Κύπελλο περιόδου</a:t>
            </a:r>
            <a:endParaRPr dirty="0"/>
          </a:p>
          <a:p>
            <a:pPr marL="457200" lvl="0" indent="-287972" algn="l" rtl="0">
              <a:lnSpc>
                <a:spcPct val="115000"/>
              </a:lnSpc>
              <a:spcBef>
                <a:spcPts val="0"/>
              </a:spcBef>
              <a:spcAft>
                <a:spcPts val="0"/>
              </a:spcAft>
              <a:buClr>
                <a:srgbClr val="3F434A"/>
              </a:buClr>
              <a:buSzPct val="61111"/>
              <a:buChar char="➢"/>
            </a:pPr>
            <a:r>
              <a:rPr lang="el" dirty="0"/>
              <a:t>Επαναχρησιμοποιούμενη τσάντα αγορών / σακίδιο πλάτης (για ψώνια και αναμνηστικά)</a:t>
            </a:r>
            <a:endParaRPr dirty="0"/>
          </a:p>
          <a:p>
            <a:pPr marL="457200" lvl="0" indent="-287972" algn="l" rtl="0">
              <a:lnSpc>
                <a:spcPct val="115000"/>
              </a:lnSpc>
              <a:spcBef>
                <a:spcPts val="1000"/>
              </a:spcBef>
              <a:spcAft>
                <a:spcPts val="0"/>
              </a:spcAft>
              <a:buClr>
                <a:srgbClr val="2C2C2C"/>
              </a:buClr>
              <a:buSzPct val="61111"/>
              <a:buChar char="●"/>
            </a:pPr>
            <a:r>
              <a:rPr lang="el" b="1" dirty="0"/>
              <a:t>Χρησιμοποιήστε Ανανεώσιμες Πηγές Ενέργειας</a:t>
            </a:r>
            <a:endParaRPr b="1" dirty="0"/>
          </a:p>
          <a:p>
            <a:pPr marL="0" lvl="0" indent="0" algn="l" rtl="0">
              <a:lnSpc>
                <a:spcPct val="115000"/>
              </a:lnSpc>
              <a:spcBef>
                <a:spcPts val="1200"/>
              </a:spcBef>
              <a:spcAft>
                <a:spcPts val="0"/>
              </a:spcAft>
              <a:buNone/>
            </a:pPr>
            <a:r>
              <a:rPr lang="el" dirty="0"/>
              <a:t>Προώθηση ανανεώσιμων πηγών ενέργειας, όπως η ηλιακή και η αιολική ενέργεια, στις τουριστικές δραστηριότητες για τη μείωση του αποτυπώματος άνθρακα.</a:t>
            </a:r>
            <a:endParaRPr sz="1100" dirty="0">
              <a:solidFill>
                <a:srgbClr val="2C2C2C"/>
              </a:solidFill>
            </a:endParaRPr>
          </a:p>
          <a:p>
            <a:pPr marL="0" lvl="0" indent="0" algn="l" rtl="0">
              <a:lnSpc>
                <a:spcPct val="90000"/>
              </a:lnSpc>
              <a:spcBef>
                <a:spcPts val="1200"/>
              </a:spcBef>
              <a:spcAft>
                <a:spcPts val="0"/>
              </a:spcAft>
              <a:buClr>
                <a:srgbClr val="616161"/>
              </a:buClr>
              <a:buSzPct val="100000"/>
              <a:buFont typeface="Calibri"/>
              <a:buNone/>
            </a:pPr>
            <a:endParaRPr dirty="0"/>
          </a:p>
        </p:txBody>
      </p:sp>
      <p:sp>
        <p:nvSpPr>
          <p:cNvPr id="133" name="Google Shape;133;p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p>
            <a:pPr marL="0" lvl="0" indent="0" algn="just" rtl="0">
              <a:lnSpc>
                <a:spcPct val="90000"/>
              </a:lnSpc>
              <a:spcBef>
                <a:spcPts val="0"/>
              </a:spcBef>
              <a:spcAft>
                <a:spcPts val="0"/>
              </a:spcAft>
              <a:buClr>
                <a:schemeClr val="accent6"/>
              </a:buClr>
              <a:buSzPts val="2400"/>
              <a:buFont typeface="Calibri"/>
              <a:buNone/>
            </a:pPr>
            <a:r>
              <a:rPr lang="el"/>
              <a:t>Αρχή 1 - Ελαχιστοποίηση των περιβαλλοντικών επιπτώσεων</a:t>
            </a:r>
            <a:endParaRPr/>
          </a:p>
        </p:txBody>
      </p:sp>
      <p:pic>
        <p:nvPicPr>
          <p:cNvPr id="134" name="Google Shape;134;p6"/>
          <p:cNvPicPr preferRelativeResize="0"/>
          <p:nvPr/>
        </p:nvPicPr>
        <p:blipFill>
          <a:blip r:embed="rId3">
            <a:alphaModFix/>
          </a:blip>
          <a:stretch>
            <a:fillRect/>
          </a:stretch>
        </p:blipFill>
        <p:spPr>
          <a:xfrm>
            <a:off x="6232475" y="1595650"/>
            <a:ext cx="5734050" cy="3876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a:t>Βασικές Αρχές Πρακτικών Βιώσιμου Τουρισμού</a:t>
            </a:r>
            <a:endParaRPr/>
          </a:p>
        </p:txBody>
      </p:sp>
      <p:sp>
        <p:nvSpPr>
          <p:cNvPr id="140" name="Google Shape;140;g2d3f02dfa91_0_21"/>
          <p:cNvSpPr txBox="1">
            <a:spLocks noGrp="1"/>
          </p:cNvSpPr>
          <p:nvPr>
            <p:ph type="body" idx="1"/>
          </p:nvPr>
        </p:nvSpPr>
        <p:spPr>
          <a:xfrm>
            <a:off x="97969" y="1462684"/>
            <a:ext cx="5910900" cy="5313600"/>
          </a:xfrm>
          <a:prstGeom prst="rect">
            <a:avLst/>
          </a:prstGeom>
          <a:noFill/>
          <a:ln>
            <a:noFill/>
          </a:ln>
        </p:spPr>
        <p:txBody>
          <a:bodyPr spcFirstLastPara="1" wrap="square" lIns="45700" tIns="45700" rIns="45700" bIns="45700" anchor="t" anchorCtr="0">
            <a:normAutofit/>
          </a:bodyPr>
          <a:lstStyle/>
          <a:p>
            <a:pPr marL="0" marR="0" lvl="0" indent="0" algn="l" rtl="0">
              <a:lnSpc>
                <a:spcPct val="115000"/>
              </a:lnSpc>
              <a:spcBef>
                <a:spcPts val="1200"/>
              </a:spcBef>
              <a:spcAft>
                <a:spcPts val="0"/>
              </a:spcAft>
              <a:buNone/>
            </a:pPr>
            <a:endParaRPr/>
          </a:p>
          <a:p>
            <a:pPr marL="457200" marR="0" lvl="0" indent="-298450" algn="l" rtl="0">
              <a:lnSpc>
                <a:spcPct val="115000"/>
              </a:lnSpc>
              <a:spcBef>
                <a:spcPts val="1200"/>
              </a:spcBef>
              <a:spcAft>
                <a:spcPts val="0"/>
              </a:spcAft>
              <a:buClr>
                <a:srgbClr val="2C2C2C"/>
              </a:buClr>
              <a:buSzPts val="1100"/>
              <a:buChar char="●"/>
            </a:pPr>
            <a:r>
              <a:rPr lang="el" b="1"/>
              <a:t>Αλληλεπιδράστε με τους ντόπιους</a:t>
            </a:r>
            <a:endParaRPr b="1"/>
          </a:p>
          <a:p>
            <a:pPr marL="0" marR="0" lvl="0" indent="0" algn="l" rtl="0">
              <a:lnSpc>
                <a:spcPct val="115000"/>
              </a:lnSpc>
              <a:spcBef>
                <a:spcPts val="1200"/>
              </a:spcBef>
              <a:spcAft>
                <a:spcPts val="0"/>
              </a:spcAft>
              <a:buNone/>
            </a:pPr>
            <a:r>
              <a:rPr lang="el"/>
              <a:t>Να εμπλακούν οι τοπικές κοινότητες στον τουριστικό σχεδιασμό, ώστε να διασφαλιστεί ότι οι δραστηριότητες ευθυγραμμίζονται με τις ανάγκες και τις αξίες τους.</a:t>
            </a:r>
            <a:endParaRPr/>
          </a:p>
          <a:p>
            <a:pPr marL="457200" marR="0" lvl="0" indent="-298450" algn="l" rtl="0">
              <a:lnSpc>
                <a:spcPct val="115000"/>
              </a:lnSpc>
              <a:spcBef>
                <a:spcPts val="1200"/>
              </a:spcBef>
              <a:spcAft>
                <a:spcPts val="0"/>
              </a:spcAft>
              <a:buClr>
                <a:srgbClr val="2C2C2C"/>
              </a:buClr>
              <a:buSzPts val="1100"/>
              <a:buChar char="●"/>
            </a:pPr>
            <a:r>
              <a:rPr lang="el" b="1"/>
              <a:t>Προώθηση της πολιτιστικής ευαισθητοποίησης</a:t>
            </a:r>
            <a:endParaRPr b="1"/>
          </a:p>
          <a:p>
            <a:pPr marL="0" marR="0" lvl="0" indent="0" algn="l" rtl="0">
              <a:lnSpc>
                <a:spcPct val="115000"/>
              </a:lnSpc>
              <a:spcBef>
                <a:spcPts val="1200"/>
              </a:spcBef>
              <a:spcAft>
                <a:spcPts val="0"/>
              </a:spcAft>
              <a:buNone/>
            </a:pPr>
            <a:r>
              <a:rPr lang="el"/>
              <a:t>Ενημερώστε τους τουρίστες σχετικά με τα τοπικά έθιμα και παραδόσεις. Αυτό βοηθά στην ενίσχυση του αμοιβαίου σεβασμού μεταξύ επισκεπτών και κατοίκων.</a:t>
            </a:r>
            <a:endParaRPr/>
          </a:p>
          <a:p>
            <a:pPr marL="457200" marR="0" lvl="0" indent="-298450" algn="l" rtl="0">
              <a:lnSpc>
                <a:spcPct val="115000"/>
              </a:lnSpc>
              <a:spcBef>
                <a:spcPts val="1200"/>
              </a:spcBef>
              <a:spcAft>
                <a:spcPts val="0"/>
              </a:spcAft>
              <a:buClr>
                <a:srgbClr val="2C2C2C"/>
              </a:buClr>
              <a:buSzPts val="1100"/>
              <a:buChar char="●"/>
            </a:pPr>
            <a:r>
              <a:rPr lang="el" b="1"/>
              <a:t>Υποστηρίξτε τις τοπικές επιχειρήσεις</a:t>
            </a:r>
            <a:endParaRPr b="1"/>
          </a:p>
          <a:p>
            <a:pPr marL="0" marR="0" lvl="0" indent="0" algn="l" rtl="0">
              <a:lnSpc>
                <a:spcPct val="115000"/>
              </a:lnSpc>
              <a:spcBef>
                <a:spcPts val="1200"/>
              </a:spcBef>
              <a:spcAft>
                <a:spcPts val="0"/>
              </a:spcAft>
              <a:buNone/>
            </a:pPr>
            <a:r>
              <a:rPr lang="el"/>
              <a:t>Ενθαρρύνετε τους τουρίστες να υποστηρίζουν τα τοπικά καταστήματα και τις αγορές, κάτι που ενισχύει την τοπική οικονομία (Responsible Travel, 2023).</a:t>
            </a:r>
            <a:endParaRPr sz="1100">
              <a:solidFill>
                <a:srgbClr val="2C2C2C"/>
              </a:solidFill>
            </a:endParaRPr>
          </a:p>
          <a:p>
            <a:pPr marL="0" lvl="0" indent="0" algn="l" rtl="0">
              <a:lnSpc>
                <a:spcPct val="115000"/>
              </a:lnSpc>
              <a:spcBef>
                <a:spcPts val="1200"/>
              </a:spcBef>
              <a:spcAft>
                <a:spcPts val="0"/>
              </a:spcAft>
              <a:buNone/>
            </a:pPr>
            <a:endParaRPr/>
          </a:p>
          <a:p>
            <a:pPr marL="0" lvl="0" indent="0" algn="l" rtl="0">
              <a:lnSpc>
                <a:spcPct val="90000"/>
              </a:lnSpc>
              <a:spcBef>
                <a:spcPts val="1200"/>
              </a:spcBef>
              <a:spcAft>
                <a:spcPts val="0"/>
              </a:spcAft>
              <a:buClr>
                <a:srgbClr val="616161"/>
              </a:buClr>
              <a:buSzPts val="1800"/>
              <a:buFont typeface="Calibri"/>
              <a:buNone/>
            </a:pPr>
            <a:endParaRPr/>
          </a:p>
        </p:txBody>
      </p:sp>
      <p:sp>
        <p:nvSpPr>
          <p:cNvPr id="141" name="Google Shape;141;g2d3f02dfa91_0_21"/>
          <p:cNvSpPr txBox="1">
            <a:spLocks noGrp="1"/>
          </p:cNvSpPr>
          <p:nvPr>
            <p:ph type="body" idx="2"/>
          </p:nvPr>
        </p:nvSpPr>
        <p:spPr>
          <a:xfrm>
            <a:off x="97968" y="854670"/>
            <a:ext cx="11944500" cy="550800"/>
          </a:xfrm>
          <a:prstGeom prst="rect">
            <a:avLst/>
          </a:prstGeom>
          <a:noFill/>
          <a:ln>
            <a:noFill/>
          </a:ln>
        </p:spPr>
        <p:txBody>
          <a:bodyPr spcFirstLastPara="1" wrap="square" lIns="45700" tIns="45700" rIns="45700" bIns="45700" anchor="ctr" anchorCtr="0">
            <a:normAutofit/>
          </a:bodyPr>
          <a:lstStyle/>
          <a:p>
            <a:pPr marL="0" lvl="0" indent="0" algn="just" rtl="0">
              <a:lnSpc>
                <a:spcPct val="90000"/>
              </a:lnSpc>
              <a:spcBef>
                <a:spcPts val="0"/>
              </a:spcBef>
              <a:spcAft>
                <a:spcPts val="0"/>
              </a:spcAft>
              <a:buClr>
                <a:schemeClr val="accent6"/>
              </a:buClr>
              <a:buSzPts val="2400"/>
              <a:buFont typeface="Calibri"/>
              <a:buNone/>
            </a:pPr>
            <a:r>
              <a:rPr lang="el"/>
              <a:t>Αρχή 2 - Σεβασμός του τοπικού πολιτισμού και των κοινοτήτων</a:t>
            </a:r>
            <a:endParaRPr/>
          </a:p>
        </p:txBody>
      </p:sp>
      <p:pic>
        <p:nvPicPr>
          <p:cNvPr id="142" name="Google Shape;142;g2d3f02dfa91_0_21"/>
          <p:cNvPicPr preferRelativeResize="0"/>
          <p:nvPr/>
        </p:nvPicPr>
        <p:blipFill>
          <a:blip r:embed="rId3">
            <a:alphaModFix/>
          </a:blip>
          <a:stretch>
            <a:fillRect/>
          </a:stretch>
        </p:blipFill>
        <p:spPr>
          <a:xfrm>
            <a:off x="6232475" y="1356550"/>
            <a:ext cx="5734050" cy="5419725"/>
          </a:xfrm>
          <a:prstGeom prst="rect">
            <a:avLst/>
          </a:prstGeom>
          <a:noFill/>
          <a:ln>
            <a:noFill/>
          </a:ln>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1222</Words>
  <Application>Microsoft Office PowerPoint</Application>
  <PresentationFormat>Widescreen</PresentationFormat>
  <Paragraphs>103</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Open Sans</vt:lpstr>
      <vt:lpstr>Arial</vt:lpstr>
      <vt:lpstr>Calibri</vt:lpstr>
      <vt:lpstr>Press Start 2P</vt:lpstr>
      <vt:lpstr>CARDET Course template</vt:lpstr>
      <vt:lpstr>PowerPoint Presentation</vt:lpstr>
      <vt:lpstr>PowerPoint Presentation</vt:lpstr>
      <vt:lpstr>PowerPoint Presentation</vt:lpstr>
      <vt:lpstr>Κατανόηση του Βιώσιμου Τουρισμού</vt:lpstr>
      <vt:lpstr>Βιώσιμος Τουρισμός</vt:lpstr>
      <vt:lpstr>Βιώσιμος Τουρισμός</vt:lpstr>
      <vt:lpstr>Στόχοι Βιώσιμης Ανάπτυξης του ΟΗΕ (SDGs)</vt:lpstr>
      <vt:lpstr>Βασικές Αρχές Πρακτικών Βιώσιμου Τουρισμού</vt:lpstr>
      <vt:lpstr>Βασικές Αρχές Πρακτικών Βιώσιμου Τουρισμού</vt:lpstr>
      <vt:lpstr>Βασικές Αρχές Πρακτικών Βιώσιμου Τουρισμού</vt:lpstr>
      <vt:lpstr>Βασικές Αρχές Πρακτικών Βιώσιμου Τουρισμού</vt:lpstr>
      <vt:lpstr>Σημασία της βιωσιμότητας στον τουρισμό</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2</cp:revision>
  <dcterms:modified xsi:type="dcterms:W3CDTF">2025-06-18T12:19:18Z</dcterms:modified>
</cp:coreProperties>
</file>